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29"/>
  </p:notesMasterIdLst>
  <p:sldIdLst>
    <p:sldId id="258" r:id="rId3"/>
    <p:sldId id="373" r:id="rId4"/>
    <p:sldId id="372" r:id="rId5"/>
    <p:sldId id="355" r:id="rId6"/>
    <p:sldId id="353" r:id="rId7"/>
    <p:sldId id="351" r:id="rId8"/>
    <p:sldId id="352" r:id="rId9"/>
    <p:sldId id="357" r:id="rId10"/>
    <p:sldId id="356" r:id="rId11"/>
    <p:sldId id="358" r:id="rId12"/>
    <p:sldId id="376" r:id="rId13"/>
    <p:sldId id="360" r:id="rId14"/>
    <p:sldId id="374" r:id="rId15"/>
    <p:sldId id="361" r:id="rId16"/>
    <p:sldId id="366" r:id="rId17"/>
    <p:sldId id="367" r:id="rId18"/>
    <p:sldId id="371" r:id="rId19"/>
    <p:sldId id="362" r:id="rId20"/>
    <p:sldId id="363" r:id="rId21"/>
    <p:sldId id="364" r:id="rId22"/>
    <p:sldId id="365" r:id="rId23"/>
    <p:sldId id="369" r:id="rId24"/>
    <p:sldId id="368" r:id="rId25"/>
    <p:sldId id="370" r:id="rId26"/>
    <p:sldId id="359" r:id="rId27"/>
    <p:sldId id="336" r:id="rId28"/>
  </p:sldIdLst>
  <p:sldSz cx="10460038" cy="7561263"/>
  <p:notesSz cx="6731000" cy="9855200"/>
  <p:defaultTextStyle>
    <a:defPPr>
      <a:defRPr lang="en-GB"/>
    </a:defPPr>
    <a:lvl1pPr algn="l" rtl="0" fontAlgn="base">
      <a:spcBef>
        <a:spcPct val="0"/>
      </a:spcBef>
      <a:spcAft>
        <a:spcPct val="0"/>
      </a:spcAft>
      <a:defRPr sz="3000" kern="1200">
        <a:solidFill>
          <a:srgbClr val="E3284A"/>
        </a:solidFill>
        <a:latin typeface="Arial" charset="0"/>
        <a:ea typeface="ＭＳ Ｐゴシック" charset="0"/>
        <a:cs typeface="ＭＳ Ｐゴシック" charset="0"/>
      </a:defRPr>
    </a:lvl1pPr>
    <a:lvl2pPr marL="457200" algn="l" rtl="0" fontAlgn="base">
      <a:spcBef>
        <a:spcPct val="0"/>
      </a:spcBef>
      <a:spcAft>
        <a:spcPct val="0"/>
      </a:spcAft>
      <a:defRPr sz="3000" kern="1200">
        <a:solidFill>
          <a:srgbClr val="E3284A"/>
        </a:solidFill>
        <a:latin typeface="Arial" charset="0"/>
        <a:ea typeface="ＭＳ Ｐゴシック" charset="0"/>
        <a:cs typeface="ＭＳ Ｐゴシック" charset="0"/>
      </a:defRPr>
    </a:lvl2pPr>
    <a:lvl3pPr marL="914400" algn="l" rtl="0" fontAlgn="base">
      <a:spcBef>
        <a:spcPct val="0"/>
      </a:spcBef>
      <a:spcAft>
        <a:spcPct val="0"/>
      </a:spcAft>
      <a:defRPr sz="3000" kern="1200">
        <a:solidFill>
          <a:srgbClr val="E3284A"/>
        </a:solidFill>
        <a:latin typeface="Arial" charset="0"/>
        <a:ea typeface="ＭＳ Ｐゴシック" charset="0"/>
        <a:cs typeface="ＭＳ Ｐゴシック" charset="0"/>
      </a:defRPr>
    </a:lvl3pPr>
    <a:lvl4pPr marL="1371600" algn="l" rtl="0" fontAlgn="base">
      <a:spcBef>
        <a:spcPct val="0"/>
      </a:spcBef>
      <a:spcAft>
        <a:spcPct val="0"/>
      </a:spcAft>
      <a:defRPr sz="3000" kern="1200">
        <a:solidFill>
          <a:srgbClr val="E3284A"/>
        </a:solidFill>
        <a:latin typeface="Arial" charset="0"/>
        <a:ea typeface="ＭＳ Ｐゴシック" charset="0"/>
        <a:cs typeface="ＭＳ Ｐゴシック" charset="0"/>
      </a:defRPr>
    </a:lvl4pPr>
    <a:lvl5pPr marL="1828800" algn="l" rtl="0" fontAlgn="base">
      <a:spcBef>
        <a:spcPct val="0"/>
      </a:spcBef>
      <a:spcAft>
        <a:spcPct val="0"/>
      </a:spcAft>
      <a:defRPr sz="3000" kern="1200">
        <a:solidFill>
          <a:srgbClr val="E3284A"/>
        </a:solidFill>
        <a:latin typeface="Arial" charset="0"/>
        <a:ea typeface="ＭＳ Ｐゴシック" charset="0"/>
        <a:cs typeface="ＭＳ Ｐゴシック" charset="0"/>
      </a:defRPr>
    </a:lvl5pPr>
    <a:lvl6pPr marL="2286000" algn="l" defTabSz="457200" rtl="0" eaLnBrk="1" latinLnBrk="0" hangingPunct="1">
      <a:defRPr sz="3000" kern="1200">
        <a:solidFill>
          <a:srgbClr val="E3284A"/>
        </a:solidFill>
        <a:latin typeface="Arial" charset="0"/>
        <a:ea typeface="ＭＳ Ｐゴシック" charset="0"/>
        <a:cs typeface="ＭＳ Ｐゴシック" charset="0"/>
      </a:defRPr>
    </a:lvl6pPr>
    <a:lvl7pPr marL="2743200" algn="l" defTabSz="457200" rtl="0" eaLnBrk="1" latinLnBrk="0" hangingPunct="1">
      <a:defRPr sz="3000" kern="1200">
        <a:solidFill>
          <a:srgbClr val="E3284A"/>
        </a:solidFill>
        <a:latin typeface="Arial" charset="0"/>
        <a:ea typeface="ＭＳ Ｐゴシック" charset="0"/>
        <a:cs typeface="ＭＳ Ｐゴシック" charset="0"/>
      </a:defRPr>
    </a:lvl7pPr>
    <a:lvl8pPr marL="3200400" algn="l" defTabSz="457200" rtl="0" eaLnBrk="1" latinLnBrk="0" hangingPunct="1">
      <a:defRPr sz="3000" kern="1200">
        <a:solidFill>
          <a:srgbClr val="E3284A"/>
        </a:solidFill>
        <a:latin typeface="Arial" charset="0"/>
        <a:ea typeface="ＭＳ Ｐゴシック" charset="0"/>
        <a:cs typeface="ＭＳ Ｐゴシック" charset="0"/>
      </a:defRPr>
    </a:lvl8pPr>
    <a:lvl9pPr marL="3657600" algn="l" defTabSz="457200" rtl="0" eaLnBrk="1" latinLnBrk="0" hangingPunct="1">
      <a:defRPr sz="3000" kern="1200">
        <a:solidFill>
          <a:srgbClr val="E3284A"/>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FFC000"/>
    <a:srgbClr val="C70274"/>
    <a:srgbClr val="7030A0"/>
    <a:srgbClr val="002060"/>
    <a:srgbClr val="F80000"/>
    <a:srgbClr val="D30000"/>
    <a:srgbClr val="0070C0"/>
    <a:srgbClr val="00B0F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1" autoAdjust="0"/>
    <p:restoredTop sz="84746" autoAdjust="0"/>
  </p:normalViewPr>
  <p:slideViewPr>
    <p:cSldViewPr>
      <p:cViewPr varScale="1">
        <p:scale>
          <a:sx n="54" d="100"/>
          <a:sy n="54" d="100"/>
        </p:scale>
        <p:origin x="-552" y="-84"/>
      </p:cViewPr>
      <p:guideLst>
        <p:guide orient="horz" pos="2381"/>
        <p:guide pos="329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elodie:Downloads:Analytics%20Toutes%20les%20donn&#233;es%20du%20site%20Web%20Origine%20g&#233;ographique%2020131115-201403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clustered"/>
        <c:varyColors val="0"/>
        <c:ser>
          <c:idx val="0"/>
          <c:order val="0"/>
          <c:spPr>
            <a:solidFill>
              <a:schemeClr val="accent3"/>
            </a:solidFill>
            <a:ln>
              <a:solidFill>
                <a:schemeClr val="accent3"/>
              </a:solidFill>
            </a:ln>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countries!$A$2:$A$11</c:f>
              <c:strCache>
                <c:ptCount val="10"/>
                <c:pt idx="0">
                  <c:v>Spain</c:v>
                </c:pt>
                <c:pt idx="1">
                  <c:v>France</c:v>
                </c:pt>
                <c:pt idx="2">
                  <c:v>Italy</c:v>
                </c:pt>
                <c:pt idx="3">
                  <c:v>United Kingdom</c:v>
                </c:pt>
                <c:pt idx="4">
                  <c:v>Morocco</c:v>
                </c:pt>
                <c:pt idx="5">
                  <c:v>United States</c:v>
                </c:pt>
                <c:pt idx="6">
                  <c:v>Germany</c:v>
                </c:pt>
                <c:pt idx="7">
                  <c:v>Algeria</c:v>
                </c:pt>
                <c:pt idx="8">
                  <c:v>Greece</c:v>
                </c:pt>
                <c:pt idx="9">
                  <c:v>Brazil</c:v>
                </c:pt>
              </c:strCache>
            </c:strRef>
          </c:cat>
          <c:val>
            <c:numRef>
              <c:f>countries!$D$2:$D$11</c:f>
              <c:numCache>
                <c:formatCode>General</c:formatCode>
                <c:ptCount val="10"/>
                <c:pt idx="0">
                  <c:v>3737</c:v>
                </c:pt>
                <c:pt idx="1">
                  <c:v>3285</c:v>
                </c:pt>
                <c:pt idx="2">
                  <c:v>964</c:v>
                </c:pt>
                <c:pt idx="3">
                  <c:v>682</c:v>
                </c:pt>
                <c:pt idx="4">
                  <c:v>483</c:v>
                </c:pt>
                <c:pt idx="5">
                  <c:v>334</c:v>
                </c:pt>
                <c:pt idx="6">
                  <c:v>301</c:v>
                </c:pt>
                <c:pt idx="7">
                  <c:v>174</c:v>
                </c:pt>
                <c:pt idx="8">
                  <c:v>171</c:v>
                </c:pt>
                <c:pt idx="9">
                  <c:v>147</c:v>
                </c:pt>
              </c:numCache>
            </c:numRef>
          </c:val>
        </c:ser>
        <c:dLbls>
          <c:dLblPos val="outEnd"/>
          <c:showLegendKey val="0"/>
          <c:showVal val="1"/>
          <c:showCatName val="0"/>
          <c:showSerName val="0"/>
          <c:showPercent val="0"/>
          <c:showBubbleSize val="0"/>
        </c:dLbls>
        <c:gapWidth val="150"/>
        <c:axId val="180414336"/>
        <c:axId val="181981952"/>
      </c:barChart>
      <c:catAx>
        <c:axId val="180414336"/>
        <c:scaling>
          <c:orientation val="minMax"/>
        </c:scaling>
        <c:delete val="0"/>
        <c:axPos val="l"/>
        <c:majorTickMark val="out"/>
        <c:minorTickMark val="none"/>
        <c:tickLblPos val="nextTo"/>
        <c:txPr>
          <a:bodyPr/>
          <a:lstStyle/>
          <a:p>
            <a:pPr>
              <a:defRPr b="1"/>
            </a:pPr>
            <a:endParaRPr lang="en-US"/>
          </a:p>
        </c:txPr>
        <c:crossAx val="181981952"/>
        <c:crosses val="autoZero"/>
        <c:auto val="1"/>
        <c:lblAlgn val="ctr"/>
        <c:lblOffset val="100"/>
        <c:noMultiLvlLbl val="0"/>
      </c:catAx>
      <c:valAx>
        <c:axId val="181981952"/>
        <c:scaling>
          <c:orientation val="minMax"/>
        </c:scaling>
        <c:delete val="0"/>
        <c:axPos val="b"/>
        <c:majorGridlines/>
        <c:numFmt formatCode="General" sourceLinked="1"/>
        <c:majorTickMark val="out"/>
        <c:minorTickMark val="none"/>
        <c:tickLblPos val="nextTo"/>
        <c:crossAx val="180414336"/>
        <c:crosses val="autoZero"/>
        <c:crossBetween val="between"/>
      </c:valAx>
    </c:plotArea>
    <c:plotVisOnly val="1"/>
    <c:dispBlanksAs val="gap"/>
    <c:showDLblsOverMax val="0"/>
  </c:chart>
  <c:spPr>
    <a:ln>
      <a:solidFill>
        <a:schemeClr val="bg1">
          <a:lumMod val="50000"/>
        </a:schemeClr>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238" cy="492125"/>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13175" y="0"/>
            <a:ext cx="2916238" cy="492125"/>
          </a:xfrm>
          <a:prstGeom prst="rect">
            <a:avLst/>
          </a:prstGeom>
        </p:spPr>
        <p:txBody>
          <a:bodyPr vert="horz" lIns="91440" tIns="45720" rIns="91440" bIns="45720" rtlCol="0"/>
          <a:lstStyle>
            <a:lvl1pPr algn="r">
              <a:defRPr sz="1200">
                <a:ea typeface="+mn-ea"/>
                <a:cs typeface="+mn-cs"/>
              </a:defRPr>
            </a:lvl1pPr>
          </a:lstStyle>
          <a:p>
            <a:pPr>
              <a:defRPr/>
            </a:pPr>
            <a:fld id="{016A0576-04C9-ED4B-9B3A-6D97E7F34233}" type="datetimeFigureOut">
              <a:rPr lang="en-US"/>
              <a:pPr>
                <a:defRPr/>
              </a:pPr>
              <a:t>7/11/2014</a:t>
            </a:fld>
            <a:endParaRPr lang="en-US"/>
          </a:p>
        </p:txBody>
      </p:sp>
      <p:sp>
        <p:nvSpPr>
          <p:cNvPr id="4" name="Slide Image Placeholder 3"/>
          <p:cNvSpPr>
            <a:spLocks noGrp="1" noRot="1" noChangeAspect="1"/>
          </p:cNvSpPr>
          <p:nvPr>
            <p:ph type="sldImg" idx="2"/>
          </p:nvPr>
        </p:nvSpPr>
        <p:spPr>
          <a:xfrm>
            <a:off x="809625" y="739775"/>
            <a:ext cx="5111750" cy="36957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100" y="4681538"/>
            <a:ext cx="5384800" cy="4433887"/>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9361488"/>
            <a:ext cx="2916238" cy="492125"/>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13175" y="9361488"/>
            <a:ext cx="2916238" cy="492125"/>
          </a:xfrm>
          <a:prstGeom prst="rect">
            <a:avLst/>
          </a:prstGeom>
        </p:spPr>
        <p:txBody>
          <a:bodyPr vert="horz" lIns="91440" tIns="45720" rIns="91440" bIns="45720" rtlCol="0" anchor="b"/>
          <a:lstStyle>
            <a:lvl1pPr algn="r">
              <a:defRPr sz="1200">
                <a:ea typeface="+mn-ea"/>
                <a:cs typeface="+mn-cs"/>
              </a:defRPr>
            </a:lvl1pPr>
          </a:lstStyle>
          <a:p>
            <a:pPr>
              <a:defRPr/>
            </a:pPr>
            <a:fld id="{62650348-5F22-9548-8663-56F3F4ECC505}" type="slidenum">
              <a:rPr lang="en-US"/>
              <a:pPr>
                <a:defRPr/>
              </a:pPr>
              <a:t>‹#›</a:t>
            </a:fld>
            <a:endParaRPr lang="en-US"/>
          </a:p>
        </p:txBody>
      </p:sp>
    </p:spTree>
    <p:extLst>
      <p:ext uri="{BB962C8B-B14F-4D97-AF65-F5344CB8AC3E}">
        <p14:creationId xmlns:p14="http://schemas.microsoft.com/office/powerpoint/2010/main" val="269332680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277AFDB-1E45-9C4E-9E27-47C45893FAD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indent="0" eaLnBrk="1" hangingPunct="1">
              <a:buClr>
                <a:schemeClr val="accent1"/>
              </a:buClr>
              <a:buNone/>
            </a:pPr>
            <a:r>
              <a:rPr lang="en-GB" dirty="0" smtClean="0">
                <a:latin typeface="Calibri" charset="0"/>
                <a:cs typeface="Calibri" charset="0"/>
              </a:rPr>
              <a:t>What we expected to do and observe based on OU experience:</a:t>
            </a:r>
          </a:p>
          <a:p>
            <a:pPr marL="0" indent="0" eaLnBrk="1" hangingPunct="1">
              <a:buClr>
                <a:schemeClr val="accent1"/>
              </a:buClr>
              <a:buNone/>
            </a:pPr>
            <a:r>
              <a:rPr lang="en-GB" dirty="0" smtClean="0">
                <a:solidFill>
                  <a:srgbClr val="F80000"/>
                </a:solidFill>
                <a:latin typeface="Calibri" charset="0"/>
                <a:cs typeface="Calibri" charset="0"/>
              </a:rPr>
              <a:t>= la base du learning design </a:t>
            </a:r>
            <a:r>
              <a:rPr lang="en-GB" dirty="0" err="1" smtClean="0">
                <a:solidFill>
                  <a:srgbClr val="F80000"/>
                </a:solidFill>
                <a:latin typeface="Calibri" charset="0"/>
                <a:cs typeface="Calibri" charset="0"/>
              </a:rPr>
              <a:t>ie</a:t>
            </a:r>
            <a:r>
              <a:rPr lang="en-GB" dirty="0" smtClean="0">
                <a:solidFill>
                  <a:srgbClr val="F80000"/>
                </a:solidFill>
                <a:latin typeface="Calibri" charset="0"/>
                <a:cs typeface="Calibri" charset="0"/>
              </a:rPr>
              <a:t> activities for communicative approach, interaction, etc.</a:t>
            </a:r>
            <a:endParaRPr lang="en-GB" dirty="0" smtClean="0">
              <a:solidFill>
                <a:schemeClr val="accent2"/>
              </a:solidFill>
              <a:latin typeface="Calibri" charset="0"/>
              <a:cs typeface="Calibri" charset="0"/>
            </a:endParaRPr>
          </a:p>
          <a:p>
            <a:pPr eaLnBrk="1" hangingPunct="1">
              <a:buClr>
                <a:schemeClr val="accent1"/>
              </a:buClr>
            </a:pPr>
            <a:r>
              <a:rPr lang="en-US" dirty="0" err="1" smtClean="0">
                <a:solidFill>
                  <a:srgbClr val="F80000"/>
                </a:solidFill>
                <a:latin typeface="Calibri" charset="0"/>
              </a:rPr>
              <a:t>OULive</a:t>
            </a:r>
            <a:r>
              <a:rPr lang="en-US" dirty="0" smtClean="0">
                <a:solidFill>
                  <a:srgbClr val="F80000"/>
                </a:solidFill>
                <a:latin typeface="Calibri" charset="0"/>
              </a:rPr>
              <a:t> tutorials </a:t>
            </a:r>
            <a:r>
              <a:rPr lang="en-US" dirty="0" smtClean="0">
                <a:latin typeface="Calibri" charset="0"/>
              </a:rPr>
              <a:t>designed for support more than content (flipped classroom design).</a:t>
            </a:r>
          </a:p>
          <a:p>
            <a:pPr eaLnBrk="1" hangingPunct="1">
              <a:buClr>
                <a:schemeClr val="accent1"/>
              </a:buClr>
            </a:pPr>
            <a:r>
              <a:rPr lang="en-US" dirty="0" err="1" smtClean="0">
                <a:solidFill>
                  <a:srgbClr val="F80000"/>
                </a:solidFill>
                <a:latin typeface="Calibri" charset="0"/>
              </a:rPr>
              <a:t>OULive</a:t>
            </a:r>
            <a:r>
              <a:rPr lang="en-US" dirty="0" smtClean="0">
                <a:solidFill>
                  <a:srgbClr val="F80000"/>
                </a:solidFill>
                <a:latin typeface="Calibri" charset="0"/>
              </a:rPr>
              <a:t> tutorials </a:t>
            </a:r>
            <a:r>
              <a:rPr lang="en-US" dirty="0" smtClean="0">
                <a:latin typeface="Calibri" charset="0"/>
              </a:rPr>
              <a:t>designed to provide opportunities for practice in speaking and spoken interaction.</a:t>
            </a:r>
          </a:p>
          <a:p>
            <a:pPr eaLnBrk="1" hangingPunct="1">
              <a:buClr>
                <a:schemeClr val="accent1"/>
              </a:buClr>
            </a:pPr>
            <a:r>
              <a:rPr lang="en-US" dirty="0" smtClean="0">
                <a:latin typeface="Calibri" charset="0"/>
              </a:rPr>
              <a:t>Expectation that students who attend will participate in interactions.</a:t>
            </a:r>
          </a:p>
          <a:p>
            <a:pPr eaLnBrk="1" hangingPunct="1">
              <a:buClr>
                <a:schemeClr val="accent1"/>
              </a:buClr>
            </a:pPr>
            <a:r>
              <a:rPr lang="en-US" dirty="0" smtClean="0">
                <a:latin typeface="Calibri" charset="0"/>
              </a:rPr>
              <a:t>Expectation that students are self-motivated and supportive of each other.</a:t>
            </a:r>
          </a:p>
          <a:p>
            <a:pPr eaLnBrk="1" hangingPunct="1">
              <a:buClr>
                <a:schemeClr val="accent1"/>
              </a:buClr>
            </a:pPr>
            <a:r>
              <a:rPr lang="en-GB" dirty="0" smtClean="0">
                <a:solidFill>
                  <a:schemeClr val="accent2"/>
                </a:solidFill>
                <a:latin typeface="Calibri" charset="0"/>
                <a:cs typeface="Calibri" charset="0"/>
              </a:rPr>
              <a:t>+ expectation that participants would be IT literate</a:t>
            </a:r>
          </a:p>
          <a:p>
            <a:endParaRPr lang="en-US" baseline="0" dirty="0" smtClean="0">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indent="0" eaLnBrk="1" hangingPunct="1">
              <a:buClr>
                <a:schemeClr val="accent1"/>
              </a:buClr>
              <a:buNone/>
            </a:pPr>
            <a:endParaRPr lang="en-GB" dirty="0" smtClean="0">
              <a:latin typeface="Calibri" charset="0"/>
              <a:cs typeface="Calibri" charset="0"/>
            </a:endParaRPr>
          </a:p>
          <a:p>
            <a:pPr eaLnBrk="1" hangingPunct="1">
              <a:buClr>
                <a:schemeClr val="accent1"/>
              </a:buClr>
            </a:pPr>
            <a:r>
              <a:rPr lang="en-GB" dirty="0" smtClean="0">
                <a:latin typeface="Calibri" charset="0"/>
                <a:cs typeface="Calibri" charset="0"/>
              </a:rPr>
              <a:t>A different type of student engagement and motivation</a:t>
            </a:r>
          </a:p>
          <a:p>
            <a:pPr marL="0" indent="0" eaLnBrk="1" hangingPunct="1">
              <a:buClr>
                <a:schemeClr val="accent1"/>
              </a:buClr>
              <a:buNone/>
            </a:pPr>
            <a:r>
              <a:rPr lang="en-GB" dirty="0" smtClean="0">
                <a:latin typeface="Calibri" charset="0"/>
                <a:cs typeface="Calibri" charset="0"/>
              </a:rPr>
              <a:t>(same diversity of participants as in OU tutorials, but lacked the commonality of purpose that is found amongst OU students within a module)</a:t>
            </a:r>
          </a:p>
          <a:p>
            <a:pPr eaLnBrk="1" hangingPunct="1">
              <a:buClr>
                <a:schemeClr val="accent1"/>
              </a:buClr>
            </a:pPr>
            <a:r>
              <a:rPr lang="en-GB" dirty="0" smtClean="0">
                <a:solidFill>
                  <a:schemeClr val="accent2"/>
                </a:solidFill>
                <a:latin typeface="Calibri" charset="0"/>
                <a:cs typeface="Calibri" charset="0"/>
              </a:rPr>
              <a:t>Different levels of self-regulation compared to OU students?</a:t>
            </a:r>
          </a:p>
          <a:p>
            <a:pPr eaLnBrk="1" hangingPunct="1">
              <a:buClr>
                <a:schemeClr val="accent1"/>
              </a:buClr>
            </a:pPr>
            <a:r>
              <a:rPr lang="en-GB" dirty="0" smtClean="0">
                <a:latin typeface="Calibri" charset="0"/>
                <a:cs typeface="Calibri" charset="0"/>
              </a:rPr>
              <a:t>Intercultural issues / behaviours : but </a:t>
            </a:r>
            <a:r>
              <a:rPr lang="en-GB" dirty="0" err="1" smtClean="0">
                <a:latin typeface="Calibri" charset="0"/>
                <a:cs typeface="Calibri" charset="0"/>
              </a:rPr>
              <a:t>commun</a:t>
            </a:r>
            <a:r>
              <a:rPr lang="en-GB" dirty="0" smtClean="0">
                <a:latin typeface="Calibri" charset="0"/>
                <a:cs typeface="Calibri" charset="0"/>
              </a:rPr>
              <a:t> = </a:t>
            </a:r>
            <a:r>
              <a:rPr lang="en-GB" dirty="0" err="1" smtClean="0">
                <a:latin typeface="Calibri" charset="0"/>
                <a:cs typeface="Calibri" charset="0"/>
              </a:rPr>
              <a:t>parler</a:t>
            </a:r>
            <a:r>
              <a:rPr lang="en-GB" dirty="0" smtClean="0">
                <a:latin typeface="Calibri" charset="0"/>
                <a:cs typeface="Calibri" charset="0"/>
              </a:rPr>
              <a:t> </a:t>
            </a:r>
            <a:r>
              <a:rPr lang="en-GB" dirty="0" err="1" smtClean="0">
                <a:latin typeface="Calibri" charset="0"/>
                <a:cs typeface="Calibri" charset="0"/>
              </a:rPr>
              <a:t>fçs</a:t>
            </a:r>
            <a:r>
              <a:rPr lang="en-GB" dirty="0" smtClean="0">
                <a:latin typeface="Calibri" charset="0"/>
                <a:cs typeface="Calibri" charset="0"/>
              </a:rPr>
              <a:t>, </a:t>
            </a:r>
            <a:r>
              <a:rPr lang="en-GB" dirty="0" err="1" smtClean="0">
                <a:latin typeface="Calibri" charset="0"/>
                <a:cs typeface="Calibri" charset="0"/>
              </a:rPr>
              <a:t>ms</a:t>
            </a:r>
            <a:r>
              <a:rPr lang="en-GB" dirty="0" smtClean="0">
                <a:latin typeface="Calibri" charset="0"/>
                <a:cs typeface="Calibri" charset="0"/>
              </a:rPr>
              <a:t> </a:t>
            </a:r>
            <a:r>
              <a:rPr lang="en-GB" dirty="0" err="1" smtClean="0">
                <a:latin typeface="Calibri" charset="0"/>
                <a:cs typeface="Calibri" charset="0"/>
              </a:rPr>
              <a:t>différences</a:t>
            </a:r>
            <a:r>
              <a:rPr lang="en-GB" dirty="0" smtClean="0">
                <a:latin typeface="Calibri" charset="0"/>
                <a:cs typeface="Calibri" charset="0"/>
              </a:rPr>
              <a:t> </a:t>
            </a:r>
            <a:r>
              <a:rPr lang="en-GB" dirty="0" err="1" smtClean="0">
                <a:latin typeface="Calibri" charset="0"/>
                <a:cs typeface="Calibri" charset="0"/>
              </a:rPr>
              <a:t>interculturelles</a:t>
            </a:r>
            <a:r>
              <a:rPr lang="en-GB" dirty="0" smtClean="0">
                <a:latin typeface="Calibri" charset="0"/>
                <a:cs typeface="Calibri" charset="0"/>
              </a:rPr>
              <a:t> (</a:t>
            </a:r>
            <a:r>
              <a:rPr lang="en-GB" dirty="0" err="1" smtClean="0">
                <a:latin typeface="Calibri" charset="0"/>
                <a:cs typeface="Calibri" charset="0"/>
              </a:rPr>
              <a:t>eg</a:t>
            </a:r>
            <a:r>
              <a:rPr lang="en-GB" dirty="0" smtClean="0">
                <a:latin typeface="Calibri" charset="0"/>
                <a:cs typeface="Calibri" charset="0"/>
              </a:rPr>
              <a:t> </a:t>
            </a:r>
            <a:r>
              <a:rPr lang="en-GB" dirty="0" err="1" smtClean="0">
                <a:latin typeface="Calibri" charset="0"/>
                <a:cs typeface="Calibri" charset="0"/>
              </a:rPr>
              <a:t>comportements</a:t>
            </a:r>
            <a:r>
              <a:rPr lang="en-GB" dirty="0" smtClean="0">
                <a:latin typeface="Calibri" charset="0"/>
                <a:cs typeface="Calibri" charset="0"/>
              </a:rPr>
              <a:t> au travail)</a:t>
            </a:r>
          </a:p>
          <a:p>
            <a:pPr marL="0" indent="0" eaLnBrk="1" hangingPunct="1">
              <a:buClr>
                <a:schemeClr val="accent1"/>
              </a:buClr>
              <a:buNone/>
            </a:pPr>
            <a:r>
              <a:rPr lang="en-GB" dirty="0" smtClean="0">
                <a:latin typeface="Calibri" charset="0"/>
                <a:cs typeface="Calibri" charset="0"/>
              </a:rPr>
              <a:t>(The OU has a very strong ethos which is made explicit and which is prominent. More clarity about what is and isn’t acceptable behaviour, and about how to conduct oneself. On the MOOC, ICC skills less evident.)</a:t>
            </a:r>
          </a:p>
          <a:p>
            <a:pPr eaLnBrk="1" hangingPunct="1">
              <a:buClr>
                <a:schemeClr val="accent1"/>
              </a:buClr>
            </a:pPr>
            <a:r>
              <a:rPr lang="en-GB" dirty="0" smtClean="0">
                <a:latin typeface="Calibri" charset="0"/>
                <a:cs typeface="Calibri" charset="0"/>
              </a:rPr>
              <a:t>Issues around the balance between students and teachers in participants</a:t>
            </a:r>
          </a:p>
          <a:p>
            <a:pPr eaLnBrk="1" hangingPunct="1">
              <a:buClr>
                <a:schemeClr val="accent1"/>
              </a:buClr>
            </a:pPr>
            <a:endParaRPr lang="en-GB" dirty="0" smtClean="0">
              <a:latin typeface="Calibri" charset="0"/>
              <a:cs typeface="Calibri" charset="0"/>
            </a:endParaRPr>
          </a:p>
          <a:p>
            <a:endParaRPr lang="en-US" dirty="0" smtClean="0">
              <a:latin typeface="Calibri" charset="0"/>
            </a:endParaRPr>
          </a:p>
          <a:p>
            <a:endParaRPr lang="en-US" dirty="0" smtClean="0">
              <a:latin typeface="Calibri" charset="0"/>
            </a:endParaRPr>
          </a:p>
          <a:p>
            <a:r>
              <a:rPr lang="en-US" dirty="0" smtClean="0">
                <a:latin typeface="Calibri" charset="0"/>
              </a:rPr>
              <a:t>On OU module, all the students are there to pass the module.</a:t>
            </a:r>
            <a:r>
              <a:rPr lang="en-US" baseline="0" dirty="0" smtClean="0">
                <a:latin typeface="Calibri" charset="0"/>
              </a:rPr>
              <a:t> Their ultimate goals might be different, but they all want to pass. Those who attend tutorials therefore share the same goal of achieving the module learning outcomes. The MOOC participants expected to be more passive?</a:t>
            </a:r>
          </a:p>
          <a:p>
            <a:endParaRPr lang="en-US" baseline="0" dirty="0" smtClean="0">
              <a:latin typeface="Calibri" charset="0"/>
            </a:endParaRP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ECED3F8-A6B0-7648-A201-C17980DCAAD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OUPowerPoint38mmMai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69163" y="395288"/>
            <a:ext cx="2946400"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95288" y="3619500"/>
            <a:ext cx="6923087" cy="688975"/>
          </a:xfrm>
        </p:spPr>
        <p:txBody>
          <a:bodyPr anchor="t"/>
          <a:lstStyle>
            <a:lvl1pPr>
              <a:defRPr sz="4000">
                <a:solidFill>
                  <a:schemeClr val="tx1"/>
                </a:solidFill>
              </a:defRPr>
            </a:lvl1pPr>
          </a:lstStyle>
          <a:p>
            <a:r>
              <a:rPr lang="en-US" smtClean="0"/>
              <a:t>Click to edit Master title style</a:t>
            </a:r>
            <a:endParaRPr lang="en-GB"/>
          </a:p>
        </p:txBody>
      </p:sp>
      <p:sp>
        <p:nvSpPr>
          <p:cNvPr id="5128" name="Rectangle 8"/>
          <p:cNvSpPr>
            <a:spLocks noGrp="1" noChangeArrowheads="1"/>
          </p:cNvSpPr>
          <p:nvPr>
            <p:ph type="subTitle" idx="1"/>
          </p:nvPr>
        </p:nvSpPr>
        <p:spPr>
          <a:xfrm>
            <a:off x="395288" y="5724525"/>
            <a:ext cx="8362950" cy="536575"/>
          </a:xfrm>
        </p:spPr>
        <p:txBody>
          <a:bodyPr/>
          <a:lstStyle>
            <a:lvl1pPr marL="0" indent="0">
              <a:buFontTx/>
              <a:buNone/>
              <a:defRPr sz="3000">
                <a:solidFill>
                  <a:schemeClr val="bg2"/>
                </a:solidFill>
              </a:defRPr>
            </a:lvl1pPr>
          </a:lstStyle>
          <a:p>
            <a:r>
              <a:rPr lang="en-US" smtClean="0"/>
              <a:t>Click to edit Master subtitle style</a:t>
            </a:r>
            <a:endParaRPr lang="en-GB"/>
          </a:p>
        </p:txBody>
      </p:sp>
      <p:sp>
        <p:nvSpPr>
          <p:cNvPr id="5" name="Rectangle 3"/>
          <p:cNvSpPr>
            <a:spLocks noGrp="1" noChangeArrowheads="1"/>
          </p:cNvSpPr>
          <p:nvPr>
            <p:ph type="ftr" sz="quarter" idx="10"/>
          </p:nvPr>
        </p:nvSpPr>
        <p:spPr/>
        <p:txBody>
          <a:bodyPr/>
          <a:lstStyle>
            <a:lvl1pPr>
              <a:defRPr/>
            </a:lvl1pPr>
          </a:lstStyle>
          <a:p>
            <a:pPr>
              <a:defRPr/>
            </a:pPr>
            <a:endParaRPr lang="en-US"/>
          </a:p>
        </p:txBody>
      </p:sp>
      <p:sp>
        <p:nvSpPr>
          <p:cNvPr id="6" name="Rectangle 4"/>
          <p:cNvSpPr>
            <a:spLocks noGrp="1" noChangeArrowheads="1"/>
          </p:cNvSpPr>
          <p:nvPr>
            <p:ph type="sldNum" sz="quarter" idx="11"/>
          </p:nvPr>
        </p:nvSpPr>
        <p:spPr/>
        <p:txBody>
          <a:bodyPr/>
          <a:lstStyle>
            <a:lvl1pPr>
              <a:defRPr/>
            </a:lvl1pPr>
          </a:lstStyle>
          <a:p>
            <a:pPr>
              <a:defRPr/>
            </a:pPr>
            <a:fld id="{2B84D766-C31F-D940-85E0-41D4ECDAE4C6}" type="slidenum">
              <a:rPr lang="en-GB"/>
              <a:pPr>
                <a:defRPr/>
              </a:pPr>
              <a:t>‹#›</a:t>
            </a:fld>
            <a:endParaRPr lang="en-GB"/>
          </a:p>
        </p:txBody>
      </p:sp>
    </p:spTree>
    <p:extLst>
      <p:ext uri="{BB962C8B-B14F-4D97-AF65-F5344CB8AC3E}">
        <p14:creationId xmlns:p14="http://schemas.microsoft.com/office/powerpoint/2010/main" val="57147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12C00AB-94A8-1145-98E9-D15A61B76BE7}" type="slidenum">
              <a:rPr lang="en-GB"/>
              <a:pPr>
                <a:defRPr/>
              </a:pPr>
              <a:t>‹#›</a:t>
            </a:fld>
            <a:endParaRPr lang="en-GB"/>
          </a:p>
        </p:txBody>
      </p:sp>
    </p:spTree>
    <p:extLst>
      <p:ext uri="{BB962C8B-B14F-4D97-AF65-F5344CB8AC3E}">
        <p14:creationId xmlns:p14="http://schemas.microsoft.com/office/powerpoint/2010/main" val="414189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3313" y="1763713"/>
            <a:ext cx="2352675" cy="33797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763713"/>
            <a:ext cx="6905625" cy="3379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7063E66-D85E-8645-A03F-5258A35FCA73}" type="slidenum">
              <a:rPr lang="en-GB"/>
              <a:pPr>
                <a:defRPr/>
              </a:pPr>
              <a:t>‹#›</a:t>
            </a:fld>
            <a:endParaRPr lang="en-GB"/>
          </a:p>
        </p:txBody>
      </p:sp>
    </p:spTree>
    <p:extLst>
      <p:ext uri="{BB962C8B-B14F-4D97-AF65-F5344CB8AC3E}">
        <p14:creationId xmlns:p14="http://schemas.microsoft.com/office/powerpoint/2010/main" val="2691581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4225" y="2349500"/>
            <a:ext cx="8891588"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568450" y="4284663"/>
            <a:ext cx="7323138"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6EC3F8AB-4628-074E-88EA-C094A1D86405}" type="slidenum">
              <a:rPr lang="en-GB"/>
              <a:pPr>
                <a:defRPr/>
              </a:pPr>
              <a:t>‹#›</a:t>
            </a:fld>
            <a:endParaRPr lang="en-GB"/>
          </a:p>
        </p:txBody>
      </p:sp>
    </p:spTree>
    <p:extLst>
      <p:ext uri="{BB962C8B-B14F-4D97-AF65-F5344CB8AC3E}">
        <p14:creationId xmlns:p14="http://schemas.microsoft.com/office/powerpoint/2010/main" val="3987890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A5CF88C-C150-BC48-9856-360B59AF093D}" type="slidenum">
              <a:rPr lang="en-GB"/>
              <a:pPr>
                <a:defRPr/>
              </a:pPr>
              <a:t>‹#›</a:t>
            </a:fld>
            <a:endParaRPr lang="en-GB"/>
          </a:p>
        </p:txBody>
      </p:sp>
    </p:spTree>
    <p:extLst>
      <p:ext uri="{BB962C8B-B14F-4D97-AF65-F5344CB8AC3E}">
        <p14:creationId xmlns:p14="http://schemas.microsoft.com/office/powerpoint/2010/main" val="2302458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38"/>
            <a:ext cx="8891588"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25500" y="3205163"/>
            <a:ext cx="889158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DB017F5-FBC5-7B49-BC19-CFB8147FB5DA}" type="slidenum">
              <a:rPr lang="en-GB"/>
              <a:pPr>
                <a:defRPr/>
              </a:pPr>
              <a:t>‹#›</a:t>
            </a:fld>
            <a:endParaRPr lang="en-GB"/>
          </a:p>
        </p:txBody>
      </p:sp>
    </p:spTree>
    <p:extLst>
      <p:ext uri="{BB962C8B-B14F-4D97-AF65-F5344CB8AC3E}">
        <p14:creationId xmlns:p14="http://schemas.microsoft.com/office/powerpoint/2010/main" val="2444933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4068763"/>
            <a:ext cx="4629150" cy="38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76838" y="4068763"/>
            <a:ext cx="4629150" cy="38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7F3E3093-BEEE-D940-90AC-B832652822F3}" type="slidenum">
              <a:rPr lang="en-GB"/>
              <a:pPr>
                <a:defRPr/>
              </a:pPr>
              <a:t>‹#›</a:t>
            </a:fld>
            <a:endParaRPr lang="en-GB"/>
          </a:p>
        </p:txBody>
      </p:sp>
    </p:spTree>
    <p:extLst>
      <p:ext uri="{BB962C8B-B14F-4D97-AF65-F5344CB8AC3E}">
        <p14:creationId xmlns:p14="http://schemas.microsoft.com/office/powerpoint/2010/main" val="190206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3213"/>
            <a:ext cx="94154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22288" y="1692275"/>
            <a:ext cx="46228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288" y="2397125"/>
            <a:ext cx="46228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313363" y="1692275"/>
            <a:ext cx="46243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3363" y="2397125"/>
            <a:ext cx="4624387"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3E8FF57F-1AFA-FF47-BF97-29D0C860ED1E}" type="slidenum">
              <a:rPr lang="en-GB"/>
              <a:pPr>
                <a:defRPr/>
              </a:pPr>
              <a:t>‹#›</a:t>
            </a:fld>
            <a:endParaRPr lang="en-GB"/>
          </a:p>
        </p:txBody>
      </p:sp>
    </p:spTree>
    <p:extLst>
      <p:ext uri="{BB962C8B-B14F-4D97-AF65-F5344CB8AC3E}">
        <p14:creationId xmlns:p14="http://schemas.microsoft.com/office/powerpoint/2010/main" val="852905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BFE96BD8-9F30-BF43-AD17-3B884A689366}" type="slidenum">
              <a:rPr lang="en-GB"/>
              <a:pPr>
                <a:defRPr/>
              </a:pPr>
              <a:t>‹#›</a:t>
            </a:fld>
            <a:endParaRPr lang="en-GB"/>
          </a:p>
        </p:txBody>
      </p:sp>
    </p:spTree>
    <p:extLst>
      <p:ext uri="{BB962C8B-B14F-4D97-AF65-F5344CB8AC3E}">
        <p14:creationId xmlns:p14="http://schemas.microsoft.com/office/powerpoint/2010/main" val="3757789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EC49A006-8283-744A-940C-37C95AAFA7F5}" type="slidenum">
              <a:rPr lang="en-GB"/>
              <a:pPr>
                <a:defRPr/>
              </a:pPr>
              <a:t>‹#›</a:t>
            </a:fld>
            <a:endParaRPr lang="en-GB"/>
          </a:p>
        </p:txBody>
      </p:sp>
    </p:spTree>
    <p:extLst>
      <p:ext uri="{BB962C8B-B14F-4D97-AF65-F5344CB8AC3E}">
        <p14:creationId xmlns:p14="http://schemas.microsoft.com/office/powerpoint/2010/main" val="271972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1625"/>
            <a:ext cx="3441700"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89400" y="301625"/>
            <a:ext cx="5848350"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2288" y="1582738"/>
            <a:ext cx="34417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CA2A261-872F-8A49-BEC1-0380F085D98E}" type="slidenum">
              <a:rPr lang="en-GB"/>
              <a:pPr>
                <a:defRPr/>
              </a:pPr>
              <a:t>‹#›</a:t>
            </a:fld>
            <a:endParaRPr lang="en-GB"/>
          </a:p>
        </p:txBody>
      </p:sp>
    </p:spTree>
    <p:extLst>
      <p:ext uri="{BB962C8B-B14F-4D97-AF65-F5344CB8AC3E}">
        <p14:creationId xmlns:p14="http://schemas.microsoft.com/office/powerpoint/2010/main" val="369054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C43EDD8-7186-5C4C-B6A4-24A2348E2D37}" type="slidenum">
              <a:rPr lang="en-GB"/>
              <a:pPr>
                <a:defRPr/>
              </a:pPr>
              <a:t>‹#›</a:t>
            </a:fld>
            <a:endParaRPr lang="en-GB"/>
          </a:p>
        </p:txBody>
      </p:sp>
    </p:spTree>
    <p:extLst>
      <p:ext uri="{BB962C8B-B14F-4D97-AF65-F5344CB8AC3E}">
        <p14:creationId xmlns:p14="http://schemas.microsoft.com/office/powerpoint/2010/main" val="1011098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3" y="5292725"/>
            <a:ext cx="62769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49463" y="676275"/>
            <a:ext cx="62769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049463" y="5918200"/>
            <a:ext cx="62769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8EFCF608-7FF5-DE44-8D80-A2D2D8BF765E}" type="slidenum">
              <a:rPr lang="en-GB"/>
              <a:pPr>
                <a:defRPr/>
              </a:pPr>
              <a:t>‹#›</a:t>
            </a:fld>
            <a:endParaRPr lang="en-GB"/>
          </a:p>
        </p:txBody>
      </p:sp>
    </p:spTree>
    <p:extLst>
      <p:ext uri="{BB962C8B-B14F-4D97-AF65-F5344CB8AC3E}">
        <p14:creationId xmlns:p14="http://schemas.microsoft.com/office/powerpoint/2010/main" val="1959035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46272DA-8774-3945-A929-7B5A0153104E}" type="slidenum">
              <a:rPr lang="en-GB"/>
              <a:pPr>
                <a:defRPr/>
              </a:pPr>
              <a:t>‹#›</a:t>
            </a:fld>
            <a:endParaRPr lang="en-GB"/>
          </a:p>
        </p:txBody>
      </p:sp>
    </p:spTree>
    <p:extLst>
      <p:ext uri="{BB962C8B-B14F-4D97-AF65-F5344CB8AC3E}">
        <p14:creationId xmlns:p14="http://schemas.microsoft.com/office/powerpoint/2010/main" val="2941143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3313" y="2719388"/>
            <a:ext cx="2352675" cy="1733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719388"/>
            <a:ext cx="6905625" cy="173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D98508A-4181-3E42-8C91-D1923203617C}" type="slidenum">
              <a:rPr lang="en-GB"/>
              <a:pPr>
                <a:defRPr/>
              </a:pPr>
              <a:t>‹#›</a:t>
            </a:fld>
            <a:endParaRPr lang="en-GB"/>
          </a:p>
        </p:txBody>
      </p:sp>
    </p:spTree>
    <p:extLst>
      <p:ext uri="{BB962C8B-B14F-4D97-AF65-F5344CB8AC3E}">
        <p14:creationId xmlns:p14="http://schemas.microsoft.com/office/powerpoint/2010/main" val="247766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38"/>
            <a:ext cx="8891588"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25500" y="3205163"/>
            <a:ext cx="889158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1571440-BC67-6047-83E7-286C349B0D17}" type="slidenum">
              <a:rPr lang="en-GB"/>
              <a:pPr>
                <a:defRPr/>
              </a:pPr>
              <a:t>‹#›</a:t>
            </a:fld>
            <a:endParaRPr lang="en-GB"/>
          </a:p>
        </p:txBody>
      </p:sp>
    </p:spTree>
    <p:extLst>
      <p:ext uri="{BB962C8B-B14F-4D97-AF65-F5344CB8AC3E}">
        <p14:creationId xmlns:p14="http://schemas.microsoft.com/office/powerpoint/2010/main" val="91402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76838"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E9D13E8-4406-9C44-BD20-1D6DD939E15E}" type="slidenum">
              <a:rPr lang="en-GB"/>
              <a:pPr>
                <a:defRPr/>
              </a:pPr>
              <a:t>‹#›</a:t>
            </a:fld>
            <a:endParaRPr lang="en-GB"/>
          </a:p>
        </p:txBody>
      </p:sp>
    </p:spTree>
    <p:extLst>
      <p:ext uri="{BB962C8B-B14F-4D97-AF65-F5344CB8AC3E}">
        <p14:creationId xmlns:p14="http://schemas.microsoft.com/office/powerpoint/2010/main" val="284397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3213"/>
            <a:ext cx="94154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22288" y="1692275"/>
            <a:ext cx="46228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2288" y="2397125"/>
            <a:ext cx="46228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313363" y="1692275"/>
            <a:ext cx="46243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3363" y="2397125"/>
            <a:ext cx="4624387"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0E5D687A-7118-DB4B-924E-C875732CFA24}" type="slidenum">
              <a:rPr lang="en-GB"/>
              <a:pPr>
                <a:defRPr/>
              </a:pPr>
              <a:t>‹#›</a:t>
            </a:fld>
            <a:endParaRPr lang="en-GB"/>
          </a:p>
        </p:txBody>
      </p:sp>
    </p:spTree>
    <p:extLst>
      <p:ext uri="{BB962C8B-B14F-4D97-AF65-F5344CB8AC3E}">
        <p14:creationId xmlns:p14="http://schemas.microsoft.com/office/powerpoint/2010/main" val="123208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BD5C50AA-ED87-E64D-A595-F86FE889EADD}" type="slidenum">
              <a:rPr lang="en-GB"/>
              <a:pPr>
                <a:defRPr/>
              </a:pPr>
              <a:t>‹#›</a:t>
            </a:fld>
            <a:endParaRPr lang="en-GB"/>
          </a:p>
        </p:txBody>
      </p:sp>
    </p:spTree>
    <p:extLst>
      <p:ext uri="{BB962C8B-B14F-4D97-AF65-F5344CB8AC3E}">
        <p14:creationId xmlns:p14="http://schemas.microsoft.com/office/powerpoint/2010/main" val="2521526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1F744F6C-6C34-8647-A412-4859DC7500CC}" type="slidenum">
              <a:rPr lang="en-GB"/>
              <a:pPr>
                <a:defRPr/>
              </a:pPr>
              <a:t>‹#›</a:t>
            </a:fld>
            <a:endParaRPr lang="en-GB"/>
          </a:p>
        </p:txBody>
      </p:sp>
    </p:spTree>
    <p:extLst>
      <p:ext uri="{BB962C8B-B14F-4D97-AF65-F5344CB8AC3E}">
        <p14:creationId xmlns:p14="http://schemas.microsoft.com/office/powerpoint/2010/main" val="37303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301625"/>
            <a:ext cx="3441700"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89400" y="301625"/>
            <a:ext cx="5848350"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2288" y="1582738"/>
            <a:ext cx="34417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B6DC6F3-B34B-A94A-AB44-6546E344ADAF}" type="slidenum">
              <a:rPr lang="en-GB"/>
              <a:pPr>
                <a:defRPr/>
              </a:pPr>
              <a:t>‹#›</a:t>
            </a:fld>
            <a:endParaRPr lang="en-GB"/>
          </a:p>
        </p:txBody>
      </p:sp>
    </p:spTree>
    <p:extLst>
      <p:ext uri="{BB962C8B-B14F-4D97-AF65-F5344CB8AC3E}">
        <p14:creationId xmlns:p14="http://schemas.microsoft.com/office/powerpoint/2010/main" val="401639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3" y="5292725"/>
            <a:ext cx="62769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49463" y="676275"/>
            <a:ext cx="62769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049463" y="5918200"/>
            <a:ext cx="62769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3B531FF-4051-2E4F-90CF-BC3A382A1755}" type="slidenum">
              <a:rPr lang="en-GB"/>
              <a:pPr>
                <a:defRPr/>
              </a:pPr>
              <a:t>‹#›</a:t>
            </a:fld>
            <a:endParaRPr lang="en-GB"/>
          </a:p>
        </p:txBody>
      </p:sp>
    </p:spTree>
    <p:extLst>
      <p:ext uri="{BB962C8B-B14F-4D97-AF65-F5344CB8AC3E}">
        <p14:creationId xmlns:p14="http://schemas.microsoft.com/office/powerpoint/2010/main" val="384130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763713"/>
            <a:ext cx="94107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79438" tIns="39718" rIns="79438" bIns="39718" numCol="1" anchor="ctr" anchorCtr="0" compatLnSpc="1">
            <a:prstTxWarp prst="textNoShape">
              <a:avLst/>
            </a:prstTxWarp>
            <a:spAutoFit/>
          </a:bodyPr>
          <a:lstStyle/>
          <a:p>
            <a:pPr lvl="0"/>
            <a:r>
              <a:rPr lang="en-GB"/>
              <a:t>Title in colour - Arial 48pt</a:t>
            </a:r>
          </a:p>
        </p:txBody>
      </p:sp>
      <p:sp>
        <p:nvSpPr>
          <p:cNvPr id="1027" name="Rectangle 3"/>
          <p:cNvSpPr>
            <a:spLocks noGrp="1" noChangeArrowheads="1"/>
          </p:cNvSpPr>
          <p:nvPr>
            <p:ph type="body" idx="1"/>
          </p:nvPr>
        </p:nvSpPr>
        <p:spPr bwMode="auto">
          <a:xfrm>
            <a:off x="395288" y="2733675"/>
            <a:ext cx="94107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79438" tIns="39718" rIns="79438" bIns="39718" numCol="1" anchor="t" anchorCtr="0" compatLnSpc="1">
            <a:prstTxWarp prst="textNoShape">
              <a:avLst/>
            </a:prstTxWarp>
            <a:spAutoFit/>
          </a:bodyPr>
          <a:lstStyle/>
          <a:p>
            <a:pPr lvl="0"/>
            <a:r>
              <a:rPr lang="en-GB"/>
              <a:t>Tabbed text information in black with bullet - Arial 28pt</a:t>
            </a:r>
          </a:p>
          <a:p>
            <a:pPr lvl="1"/>
            <a:r>
              <a:rPr lang="en-GB"/>
              <a:t>Bullet point should be in the same colour as heading</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ftr" sz="quarter" idx="3"/>
          </p:nvPr>
        </p:nvSpPr>
        <p:spPr bwMode="auto">
          <a:xfrm>
            <a:off x="3573463" y="6884988"/>
            <a:ext cx="3313112" cy="525462"/>
          </a:xfrm>
          <a:prstGeom prst="rect">
            <a:avLst/>
          </a:prstGeom>
          <a:noFill/>
          <a:ln w="9525">
            <a:noFill/>
            <a:miter lim="800000"/>
            <a:headEnd/>
            <a:tailEnd/>
          </a:ln>
          <a:effectLst/>
        </p:spPr>
        <p:txBody>
          <a:bodyPr vert="horz" wrap="square" lIns="79438" tIns="39718" rIns="79438" bIns="39718" numCol="1" anchor="t" anchorCtr="0" compatLnSpc="1">
            <a:prstTxWarp prst="textNoShape">
              <a:avLst/>
            </a:prstTxWarp>
          </a:bodyPr>
          <a:lstStyle>
            <a:lvl1pPr algn="ctr">
              <a:defRPr sz="1100">
                <a:solidFill>
                  <a:schemeClr val="tx1"/>
                </a:solidFill>
                <a:ea typeface="+mn-ea"/>
                <a:cs typeface="+mn-cs"/>
              </a:defRPr>
            </a:lvl1pPr>
          </a:lstStyle>
          <a:p>
            <a:pPr>
              <a:defRPr/>
            </a:pPr>
            <a:endParaRPr lang="en-US"/>
          </a:p>
        </p:txBody>
      </p:sp>
      <p:sp>
        <p:nvSpPr>
          <p:cNvPr id="4102" name="Rectangle 6"/>
          <p:cNvSpPr>
            <a:spLocks noGrp="1" noChangeArrowheads="1"/>
          </p:cNvSpPr>
          <p:nvPr>
            <p:ph type="sldNum" sz="quarter" idx="4"/>
          </p:nvPr>
        </p:nvSpPr>
        <p:spPr bwMode="auto">
          <a:xfrm>
            <a:off x="7494588" y="6884988"/>
            <a:ext cx="2443162" cy="525462"/>
          </a:xfrm>
          <a:prstGeom prst="rect">
            <a:avLst/>
          </a:prstGeom>
          <a:noFill/>
          <a:ln w="9525">
            <a:noFill/>
            <a:miter lim="800000"/>
            <a:headEnd/>
            <a:tailEnd/>
          </a:ln>
          <a:effectLst/>
        </p:spPr>
        <p:txBody>
          <a:bodyPr vert="horz" wrap="square" lIns="79438" tIns="39718" rIns="79438" bIns="39718" numCol="1" anchor="t" anchorCtr="0" compatLnSpc="1">
            <a:prstTxWarp prst="textNoShape">
              <a:avLst/>
            </a:prstTxWarp>
          </a:bodyPr>
          <a:lstStyle>
            <a:lvl1pPr algn="r">
              <a:defRPr sz="1100">
                <a:solidFill>
                  <a:schemeClr val="tx1"/>
                </a:solidFill>
                <a:ea typeface="+mn-ea"/>
                <a:cs typeface="+mn-cs"/>
              </a:defRPr>
            </a:lvl1pPr>
          </a:lstStyle>
          <a:p>
            <a:pPr>
              <a:defRPr/>
            </a:pPr>
            <a:fld id="{EABCC8E4-3D4C-CF46-A338-9ABBA351D1F0}" type="slidenum">
              <a:rPr lang="en-GB"/>
              <a:pPr>
                <a:defRPr/>
              </a:pPr>
              <a:t>‹#›</a:t>
            </a:fld>
            <a:endParaRPr lang="en-GB"/>
          </a:p>
        </p:txBody>
      </p:sp>
      <p:pic>
        <p:nvPicPr>
          <p:cNvPr id="1030" name="Picture 11" descr="OUPowerPoint18mmShield"/>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9428163" y="395288"/>
            <a:ext cx="74453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9"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defTabSz="796925" rtl="0" eaLnBrk="0" fontAlgn="base" hangingPunct="0">
        <a:spcBef>
          <a:spcPct val="0"/>
        </a:spcBef>
        <a:spcAft>
          <a:spcPct val="0"/>
        </a:spcAft>
        <a:defRPr sz="4800">
          <a:solidFill>
            <a:srgbClr val="9FAA00"/>
          </a:solidFill>
          <a:latin typeface="+mj-lt"/>
          <a:ea typeface="ＭＳ Ｐゴシック" charset="0"/>
          <a:cs typeface="ＭＳ Ｐゴシック" charset="0"/>
        </a:defRPr>
      </a:lvl1pPr>
      <a:lvl2pPr algn="l" defTabSz="796925" rtl="0" eaLnBrk="0" fontAlgn="base" hangingPunct="0">
        <a:spcBef>
          <a:spcPct val="0"/>
        </a:spcBef>
        <a:spcAft>
          <a:spcPct val="0"/>
        </a:spcAft>
        <a:defRPr sz="4800">
          <a:solidFill>
            <a:srgbClr val="9FAA00"/>
          </a:solidFill>
          <a:latin typeface="Arial" charset="0"/>
          <a:ea typeface="ＭＳ Ｐゴシック" charset="0"/>
          <a:cs typeface="ＭＳ Ｐゴシック" charset="0"/>
        </a:defRPr>
      </a:lvl2pPr>
      <a:lvl3pPr algn="l" defTabSz="796925" rtl="0" eaLnBrk="0" fontAlgn="base" hangingPunct="0">
        <a:spcBef>
          <a:spcPct val="0"/>
        </a:spcBef>
        <a:spcAft>
          <a:spcPct val="0"/>
        </a:spcAft>
        <a:defRPr sz="4800">
          <a:solidFill>
            <a:srgbClr val="9FAA00"/>
          </a:solidFill>
          <a:latin typeface="Arial" charset="0"/>
          <a:ea typeface="ＭＳ Ｐゴシック" charset="0"/>
          <a:cs typeface="ＭＳ Ｐゴシック" charset="0"/>
        </a:defRPr>
      </a:lvl3pPr>
      <a:lvl4pPr algn="l" defTabSz="796925" rtl="0" eaLnBrk="0" fontAlgn="base" hangingPunct="0">
        <a:spcBef>
          <a:spcPct val="0"/>
        </a:spcBef>
        <a:spcAft>
          <a:spcPct val="0"/>
        </a:spcAft>
        <a:defRPr sz="4800">
          <a:solidFill>
            <a:srgbClr val="9FAA00"/>
          </a:solidFill>
          <a:latin typeface="Arial" charset="0"/>
          <a:ea typeface="ＭＳ Ｐゴシック" charset="0"/>
          <a:cs typeface="ＭＳ Ｐゴシック" charset="0"/>
        </a:defRPr>
      </a:lvl4pPr>
      <a:lvl5pPr algn="l" defTabSz="796925" rtl="0" eaLnBrk="0" fontAlgn="base" hangingPunct="0">
        <a:spcBef>
          <a:spcPct val="0"/>
        </a:spcBef>
        <a:spcAft>
          <a:spcPct val="0"/>
        </a:spcAft>
        <a:defRPr sz="4800">
          <a:solidFill>
            <a:srgbClr val="9FAA00"/>
          </a:solidFill>
          <a:latin typeface="Arial" charset="0"/>
          <a:ea typeface="ＭＳ Ｐゴシック" charset="0"/>
          <a:cs typeface="ＭＳ Ｐゴシック" charset="0"/>
        </a:defRPr>
      </a:lvl5pPr>
      <a:lvl6pPr marL="457200" algn="l" defTabSz="796925" rtl="0" eaLnBrk="1" fontAlgn="base" hangingPunct="1">
        <a:spcBef>
          <a:spcPct val="0"/>
        </a:spcBef>
        <a:spcAft>
          <a:spcPct val="0"/>
        </a:spcAft>
        <a:defRPr sz="4800">
          <a:solidFill>
            <a:srgbClr val="9FAA00"/>
          </a:solidFill>
          <a:latin typeface="Arial" charset="0"/>
        </a:defRPr>
      </a:lvl6pPr>
      <a:lvl7pPr marL="914400" algn="l" defTabSz="796925" rtl="0" eaLnBrk="1" fontAlgn="base" hangingPunct="1">
        <a:spcBef>
          <a:spcPct val="0"/>
        </a:spcBef>
        <a:spcAft>
          <a:spcPct val="0"/>
        </a:spcAft>
        <a:defRPr sz="4800">
          <a:solidFill>
            <a:srgbClr val="9FAA00"/>
          </a:solidFill>
          <a:latin typeface="Arial" charset="0"/>
        </a:defRPr>
      </a:lvl7pPr>
      <a:lvl8pPr marL="1371600" algn="l" defTabSz="796925" rtl="0" eaLnBrk="1" fontAlgn="base" hangingPunct="1">
        <a:spcBef>
          <a:spcPct val="0"/>
        </a:spcBef>
        <a:spcAft>
          <a:spcPct val="0"/>
        </a:spcAft>
        <a:defRPr sz="4800">
          <a:solidFill>
            <a:srgbClr val="9FAA00"/>
          </a:solidFill>
          <a:latin typeface="Arial" charset="0"/>
        </a:defRPr>
      </a:lvl8pPr>
      <a:lvl9pPr marL="1828800" algn="l" defTabSz="796925" rtl="0" eaLnBrk="1" fontAlgn="base" hangingPunct="1">
        <a:spcBef>
          <a:spcPct val="0"/>
        </a:spcBef>
        <a:spcAft>
          <a:spcPct val="0"/>
        </a:spcAft>
        <a:defRPr sz="4800">
          <a:solidFill>
            <a:srgbClr val="9FAA00"/>
          </a:solidFill>
          <a:latin typeface="Arial" charset="0"/>
        </a:defRPr>
      </a:lvl9pPr>
    </p:titleStyle>
    <p:bodyStyle>
      <a:lvl1pPr marL="298450" indent="-298450" algn="l" defTabSz="796925" rtl="0" eaLnBrk="0" fontAlgn="base" hangingPunct="0">
        <a:spcBef>
          <a:spcPct val="20000"/>
        </a:spcBef>
        <a:spcAft>
          <a:spcPct val="0"/>
        </a:spcAft>
        <a:buClr>
          <a:srgbClr val="9FAA00"/>
        </a:buClr>
        <a:buChar char="•"/>
        <a:defRPr sz="2800">
          <a:solidFill>
            <a:schemeClr val="tx1"/>
          </a:solidFill>
          <a:latin typeface="+mn-lt"/>
          <a:ea typeface="ＭＳ Ｐゴシック" charset="0"/>
          <a:cs typeface="ＭＳ Ｐゴシック" charset="0"/>
        </a:defRPr>
      </a:lvl1pPr>
      <a:lvl2pPr marL="647700" indent="-249238" algn="l" defTabSz="796925" rtl="0" eaLnBrk="0" fontAlgn="base" hangingPunct="0">
        <a:spcBef>
          <a:spcPct val="20000"/>
        </a:spcBef>
        <a:spcAft>
          <a:spcPct val="0"/>
        </a:spcAft>
        <a:buChar char="–"/>
        <a:defRPr sz="2800">
          <a:solidFill>
            <a:schemeClr val="tx1"/>
          </a:solidFill>
          <a:latin typeface="+mn-lt"/>
          <a:ea typeface="ＭＳ Ｐゴシック" charset="0"/>
        </a:defRPr>
      </a:lvl2pPr>
      <a:lvl3pPr marL="993775" indent="-196850" algn="l" defTabSz="796925" rtl="0" eaLnBrk="0" fontAlgn="base" hangingPunct="0">
        <a:spcBef>
          <a:spcPct val="20000"/>
        </a:spcBef>
        <a:spcAft>
          <a:spcPct val="0"/>
        </a:spcAft>
        <a:buClr>
          <a:srgbClr val="9FAA00"/>
        </a:buClr>
        <a:buChar char="•"/>
        <a:defRPr sz="2800">
          <a:solidFill>
            <a:schemeClr val="tx1"/>
          </a:solidFill>
          <a:latin typeface="+mn-lt"/>
          <a:ea typeface="ＭＳ Ｐゴシック" charset="0"/>
        </a:defRPr>
      </a:lvl3pPr>
      <a:lvl4pPr marL="1392238" indent="-198438" algn="l" defTabSz="796925" rtl="0" eaLnBrk="0" fontAlgn="base" hangingPunct="0">
        <a:spcBef>
          <a:spcPct val="20000"/>
        </a:spcBef>
        <a:spcAft>
          <a:spcPct val="0"/>
        </a:spcAft>
        <a:buChar char="–"/>
        <a:defRPr sz="2800">
          <a:solidFill>
            <a:schemeClr val="tx1"/>
          </a:solidFill>
          <a:latin typeface="+mn-lt"/>
          <a:ea typeface="ＭＳ Ｐゴシック" charset="0"/>
        </a:defRPr>
      </a:lvl4pPr>
      <a:lvl5pPr marL="1787525" indent="-198438" algn="l" defTabSz="796925" rtl="0" eaLnBrk="0" fontAlgn="base" hangingPunct="0">
        <a:spcBef>
          <a:spcPct val="20000"/>
        </a:spcBef>
        <a:spcAft>
          <a:spcPct val="0"/>
        </a:spcAft>
        <a:buChar char="»"/>
        <a:defRPr sz="2000">
          <a:solidFill>
            <a:schemeClr val="tx1"/>
          </a:solidFill>
          <a:latin typeface="+mn-lt"/>
          <a:ea typeface="ＭＳ Ｐゴシック" charset="0"/>
        </a:defRPr>
      </a:lvl5pPr>
      <a:lvl6pPr marL="2244725" indent="-198438" algn="l" defTabSz="796925" rtl="0" eaLnBrk="1" fontAlgn="base" hangingPunct="1">
        <a:spcBef>
          <a:spcPct val="20000"/>
        </a:spcBef>
        <a:spcAft>
          <a:spcPct val="0"/>
        </a:spcAft>
        <a:buChar char="»"/>
        <a:defRPr sz="2000">
          <a:solidFill>
            <a:schemeClr val="tx1"/>
          </a:solidFill>
          <a:latin typeface="+mn-lt"/>
        </a:defRPr>
      </a:lvl6pPr>
      <a:lvl7pPr marL="2701925" indent="-198438" algn="l" defTabSz="796925" rtl="0" eaLnBrk="1" fontAlgn="base" hangingPunct="1">
        <a:spcBef>
          <a:spcPct val="20000"/>
        </a:spcBef>
        <a:spcAft>
          <a:spcPct val="0"/>
        </a:spcAft>
        <a:buChar char="»"/>
        <a:defRPr sz="2000">
          <a:solidFill>
            <a:schemeClr val="tx1"/>
          </a:solidFill>
          <a:latin typeface="+mn-lt"/>
        </a:defRPr>
      </a:lvl7pPr>
      <a:lvl8pPr marL="3159125" indent="-198438" algn="l" defTabSz="796925" rtl="0" eaLnBrk="1" fontAlgn="base" hangingPunct="1">
        <a:spcBef>
          <a:spcPct val="20000"/>
        </a:spcBef>
        <a:spcAft>
          <a:spcPct val="0"/>
        </a:spcAft>
        <a:buChar char="»"/>
        <a:defRPr sz="2000">
          <a:solidFill>
            <a:schemeClr val="tx1"/>
          </a:solidFill>
          <a:latin typeface="+mn-lt"/>
        </a:defRPr>
      </a:lvl8pPr>
      <a:lvl9pPr marL="3616325" indent="-198438" algn="l" defTabSz="796925"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95288" y="2719388"/>
            <a:ext cx="94107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79438" tIns="39718" rIns="79438" bIns="39718" numCol="1" anchor="ctr" anchorCtr="0" compatLnSpc="1">
            <a:prstTxWarp prst="textNoShape">
              <a:avLst/>
            </a:prstTxWarp>
            <a:spAutoFit/>
          </a:bodyPr>
          <a:lstStyle/>
          <a:p>
            <a:pPr lvl="0"/>
            <a:r>
              <a:rPr lang="en-GB"/>
              <a:t>Divider title in black - Arial 50pt</a:t>
            </a:r>
          </a:p>
        </p:txBody>
      </p:sp>
      <p:sp>
        <p:nvSpPr>
          <p:cNvPr id="13315" name="Rectangle 3"/>
          <p:cNvSpPr>
            <a:spLocks noGrp="1" noChangeArrowheads="1"/>
          </p:cNvSpPr>
          <p:nvPr>
            <p:ph type="body" idx="1"/>
          </p:nvPr>
        </p:nvSpPr>
        <p:spPr bwMode="auto">
          <a:xfrm>
            <a:off x="395288" y="4068763"/>
            <a:ext cx="9410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79438" tIns="39718" rIns="79438" bIns="39718" numCol="1" anchor="t" anchorCtr="0" compatLnSpc="1">
            <a:prstTxWarp prst="textNoShape">
              <a:avLst/>
            </a:prstTxWarp>
            <a:spAutoFit/>
          </a:bodyPr>
          <a:lstStyle/>
          <a:p>
            <a:pPr lvl="0"/>
            <a:r>
              <a:rPr lang="en-GB"/>
              <a:t>Subheading in black - Arial 20pt</a:t>
            </a:r>
          </a:p>
        </p:txBody>
      </p:sp>
      <p:sp>
        <p:nvSpPr>
          <p:cNvPr id="51204" name="Rectangle 4"/>
          <p:cNvSpPr>
            <a:spLocks noGrp="1" noChangeArrowheads="1"/>
          </p:cNvSpPr>
          <p:nvPr>
            <p:ph type="ftr" sz="quarter" idx="3"/>
          </p:nvPr>
        </p:nvSpPr>
        <p:spPr bwMode="auto">
          <a:xfrm>
            <a:off x="3573463" y="6884988"/>
            <a:ext cx="3313112" cy="525462"/>
          </a:xfrm>
          <a:prstGeom prst="rect">
            <a:avLst/>
          </a:prstGeom>
          <a:noFill/>
          <a:ln w="9525">
            <a:noFill/>
            <a:miter lim="800000"/>
            <a:headEnd/>
            <a:tailEnd/>
          </a:ln>
          <a:effectLst/>
        </p:spPr>
        <p:txBody>
          <a:bodyPr vert="horz" wrap="square" lIns="79438" tIns="39718" rIns="79438" bIns="39718" numCol="1" anchor="t" anchorCtr="0" compatLnSpc="1">
            <a:prstTxWarp prst="textNoShape">
              <a:avLst/>
            </a:prstTxWarp>
          </a:bodyPr>
          <a:lstStyle>
            <a:lvl1pPr algn="ctr">
              <a:defRPr sz="1100">
                <a:solidFill>
                  <a:schemeClr val="tx1"/>
                </a:solidFill>
                <a:ea typeface="+mn-ea"/>
                <a:cs typeface="+mn-cs"/>
              </a:defRPr>
            </a:lvl1pPr>
          </a:lstStyle>
          <a:p>
            <a:pPr>
              <a:defRPr/>
            </a:pPr>
            <a:endParaRPr lang="en-US"/>
          </a:p>
        </p:txBody>
      </p:sp>
      <p:sp>
        <p:nvSpPr>
          <p:cNvPr id="51205" name="Rectangle 5"/>
          <p:cNvSpPr>
            <a:spLocks noGrp="1" noChangeArrowheads="1"/>
          </p:cNvSpPr>
          <p:nvPr>
            <p:ph type="sldNum" sz="quarter" idx="4"/>
          </p:nvPr>
        </p:nvSpPr>
        <p:spPr bwMode="auto">
          <a:xfrm>
            <a:off x="7494588" y="6884988"/>
            <a:ext cx="2443162" cy="525462"/>
          </a:xfrm>
          <a:prstGeom prst="rect">
            <a:avLst/>
          </a:prstGeom>
          <a:noFill/>
          <a:ln w="9525">
            <a:noFill/>
            <a:miter lim="800000"/>
            <a:headEnd/>
            <a:tailEnd/>
          </a:ln>
          <a:effectLst/>
        </p:spPr>
        <p:txBody>
          <a:bodyPr vert="horz" wrap="square" lIns="79438" tIns="39718" rIns="79438" bIns="39718" numCol="1" anchor="t" anchorCtr="0" compatLnSpc="1">
            <a:prstTxWarp prst="textNoShape">
              <a:avLst/>
            </a:prstTxWarp>
          </a:bodyPr>
          <a:lstStyle>
            <a:lvl1pPr algn="r">
              <a:defRPr sz="1100">
                <a:solidFill>
                  <a:schemeClr val="tx1"/>
                </a:solidFill>
                <a:ea typeface="+mn-ea"/>
                <a:cs typeface="+mn-cs"/>
              </a:defRPr>
            </a:lvl1pPr>
          </a:lstStyle>
          <a:p>
            <a:pPr>
              <a:defRPr/>
            </a:pPr>
            <a:fld id="{FD168D67-3CF6-EC4E-85B2-4AF2C30D18C7}" type="slidenum">
              <a:rPr lang="en-GB"/>
              <a:pPr>
                <a:defRPr/>
              </a:pPr>
              <a:t>‹#›</a:t>
            </a:fld>
            <a:endParaRPr lang="en-GB"/>
          </a:p>
        </p:txBody>
      </p:sp>
      <p:pic>
        <p:nvPicPr>
          <p:cNvPr id="13318" name="Picture 6" descr="OUPowerPoint18mmShield"/>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9428163" y="395288"/>
            <a:ext cx="74453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l" defTabSz="796925" rtl="0" eaLnBrk="0" fontAlgn="base" hangingPunct="0">
        <a:spcBef>
          <a:spcPct val="0"/>
        </a:spcBef>
        <a:spcAft>
          <a:spcPct val="0"/>
        </a:spcAft>
        <a:defRPr sz="5000">
          <a:solidFill>
            <a:schemeClr val="tx1"/>
          </a:solidFill>
          <a:latin typeface="+mj-lt"/>
          <a:ea typeface="ＭＳ Ｐゴシック" charset="0"/>
          <a:cs typeface="ＭＳ Ｐゴシック" charset="0"/>
        </a:defRPr>
      </a:lvl1pPr>
      <a:lvl2pPr algn="l" defTabSz="796925" rtl="0" eaLnBrk="0" fontAlgn="base" hangingPunct="0">
        <a:spcBef>
          <a:spcPct val="0"/>
        </a:spcBef>
        <a:spcAft>
          <a:spcPct val="0"/>
        </a:spcAft>
        <a:defRPr sz="5000">
          <a:solidFill>
            <a:schemeClr val="tx1"/>
          </a:solidFill>
          <a:latin typeface="Arial" charset="0"/>
          <a:ea typeface="ＭＳ Ｐゴシック" charset="0"/>
          <a:cs typeface="ＭＳ Ｐゴシック" charset="0"/>
        </a:defRPr>
      </a:lvl2pPr>
      <a:lvl3pPr algn="l" defTabSz="796925" rtl="0" eaLnBrk="0" fontAlgn="base" hangingPunct="0">
        <a:spcBef>
          <a:spcPct val="0"/>
        </a:spcBef>
        <a:spcAft>
          <a:spcPct val="0"/>
        </a:spcAft>
        <a:defRPr sz="5000">
          <a:solidFill>
            <a:schemeClr val="tx1"/>
          </a:solidFill>
          <a:latin typeface="Arial" charset="0"/>
          <a:ea typeface="ＭＳ Ｐゴシック" charset="0"/>
          <a:cs typeface="ＭＳ Ｐゴシック" charset="0"/>
        </a:defRPr>
      </a:lvl3pPr>
      <a:lvl4pPr algn="l" defTabSz="796925" rtl="0" eaLnBrk="0" fontAlgn="base" hangingPunct="0">
        <a:spcBef>
          <a:spcPct val="0"/>
        </a:spcBef>
        <a:spcAft>
          <a:spcPct val="0"/>
        </a:spcAft>
        <a:defRPr sz="5000">
          <a:solidFill>
            <a:schemeClr val="tx1"/>
          </a:solidFill>
          <a:latin typeface="Arial" charset="0"/>
          <a:ea typeface="ＭＳ Ｐゴシック" charset="0"/>
          <a:cs typeface="ＭＳ Ｐゴシック" charset="0"/>
        </a:defRPr>
      </a:lvl4pPr>
      <a:lvl5pPr algn="l" defTabSz="796925" rtl="0" eaLnBrk="0" fontAlgn="base" hangingPunct="0">
        <a:spcBef>
          <a:spcPct val="0"/>
        </a:spcBef>
        <a:spcAft>
          <a:spcPct val="0"/>
        </a:spcAft>
        <a:defRPr sz="5000">
          <a:solidFill>
            <a:schemeClr val="tx1"/>
          </a:solidFill>
          <a:latin typeface="Arial" charset="0"/>
          <a:ea typeface="ＭＳ Ｐゴシック" charset="0"/>
          <a:cs typeface="ＭＳ Ｐゴシック" charset="0"/>
        </a:defRPr>
      </a:lvl5pPr>
      <a:lvl6pPr marL="457200" algn="l" defTabSz="796925" rtl="0" fontAlgn="base">
        <a:spcBef>
          <a:spcPct val="0"/>
        </a:spcBef>
        <a:spcAft>
          <a:spcPct val="0"/>
        </a:spcAft>
        <a:defRPr sz="5000">
          <a:solidFill>
            <a:schemeClr val="tx1"/>
          </a:solidFill>
          <a:latin typeface="Arial" charset="0"/>
        </a:defRPr>
      </a:lvl6pPr>
      <a:lvl7pPr marL="914400" algn="l" defTabSz="796925" rtl="0" fontAlgn="base">
        <a:spcBef>
          <a:spcPct val="0"/>
        </a:spcBef>
        <a:spcAft>
          <a:spcPct val="0"/>
        </a:spcAft>
        <a:defRPr sz="5000">
          <a:solidFill>
            <a:schemeClr val="tx1"/>
          </a:solidFill>
          <a:latin typeface="Arial" charset="0"/>
        </a:defRPr>
      </a:lvl7pPr>
      <a:lvl8pPr marL="1371600" algn="l" defTabSz="796925" rtl="0" fontAlgn="base">
        <a:spcBef>
          <a:spcPct val="0"/>
        </a:spcBef>
        <a:spcAft>
          <a:spcPct val="0"/>
        </a:spcAft>
        <a:defRPr sz="5000">
          <a:solidFill>
            <a:schemeClr val="tx1"/>
          </a:solidFill>
          <a:latin typeface="Arial" charset="0"/>
        </a:defRPr>
      </a:lvl8pPr>
      <a:lvl9pPr marL="1828800" algn="l" defTabSz="796925" rtl="0" fontAlgn="base">
        <a:spcBef>
          <a:spcPct val="0"/>
        </a:spcBef>
        <a:spcAft>
          <a:spcPct val="0"/>
        </a:spcAft>
        <a:defRPr sz="5000">
          <a:solidFill>
            <a:schemeClr val="tx1"/>
          </a:solidFill>
          <a:latin typeface="Arial" charset="0"/>
        </a:defRPr>
      </a:lvl9pPr>
    </p:titleStyle>
    <p:bodyStyle>
      <a:lvl1pPr marL="298450" indent="-298450" algn="l" defTabSz="796925" rtl="0" eaLnBrk="0" fontAlgn="base" hangingPunct="0">
        <a:spcBef>
          <a:spcPct val="20000"/>
        </a:spcBef>
        <a:spcAft>
          <a:spcPct val="0"/>
        </a:spcAft>
        <a:buClr>
          <a:srgbClr val="9FAA00"/>
        </a:buClr>
        <a:defRPr sz="2000">
          <a:solidFill>
            <a:schemeClr val="tx1"/>
          </a:solidFill>
          <a:latin typeface="+mn-lt"/>
          <a:ea typeface="ＭＳ Ｐゴシック" charset="0"/>
          <a:cs typeface="ＭＳ Ｐゴシック" charset="0"/>
        </a:defRPr>
      </a:lvl1pPr>
      <a:lvl2pPr marL="647700" indent="-249238" algn="l" defTabSz="796925" rtl="0" eaLnBrk="0" fontAlgn="base" hangingPunct="0">
        <a:spcBef>
          <a:spcPct val="20000"/>
        </a:spcBef>
        <a:spcAft>
          <a:spcPct val="0"/>
        </a:spcAft>
        <a:defRPr sz="2800">
          <a:solidFill>
            <a:schemeClr val="tx1"/>
          </a:solidFill>
          <a:latin typeface="+mn-lt"/>
          <a:ea typeface="ＭＳ Ｐゴシック" charset="0"/>
        </a:defRPr>
      </a:lvl2pPr>
      <a:lvl3pPr marL="993775" indent="-196850" algn="l" defTabSz="796925" rtl="0" eaLnBrk="0" fontAlgn="base" hangingPunct="0">
        <a:spcBef>
          <a:spcPct val="20000"/>
        </a:spcBef>
        <a:spcAft>
          <a:spcPct val="0"/>
        </a:spcAft>
        <a:buClr>
          <a:srgbClr val="9FAA00"/>
        </a:buClr>
        <a:buChar char="•"/>
        <a:defRPr sz="2800">
          <a:solidFill>
            <a:schemeClr val="tx1"/>
          </a:solidFill>
          <a:latin typeface="+mn-lt"/>
          <a:ea typeface="ＭＳ Ｐゴシック" charset="0"/>
        </a:defRPr>
      </a:lvl3pPr>
      <a:lvl4pPr marL="1392238" indent="-198438" algn="l" defTabSz="796925" rtl="0" eaLnBrk="0" fontAlgn="base" hangingPunct="0">
        <a:spcBef>
          <a:spcPct val="20000"/>
        </a:spcBef>
        <a:spcAft>
          <a:spcPct val="0"/>
        </a:spcAft>
        <a:buChar char="–"/>
        <a:defRPr sz="2800">
          <a:solidFill>
            <a:schemeClr val="tx1"/>
          </a:solidFill>
          <a:latin typeface="+mn-lt"/>
          <a:ea typeface="ＭＳ Ｐゴシック" charset="0"/>
        </a:defRPr>
      </a:lvl4pPr>
      <a:lvl5pPr marL="1787525" indent="-198438" algn="l" defTabSz="796925" rtl="0" eaLnBrk="0" fontAlgn="base" hangingPunct="0">
        <a:spcBef>
          <a:spcPct val="20000"/>
        </a:spcBef>
        <a:spcAft>
          <a:spcPct val="0"/>
        </a:spcAft>
        <a:buChar char="»"/>
        <a:defRPr sz="2000">
          <a:solidFill>
            <a:schemeClr val="tx1"/>
          </a:solidFill>
          <a:latin typeface="+mn-lt"/>
          <a:ea typeface="ＭＳ Ｐゴシック" charset="0"/>
        </a:defRPr>
      </a:lvl5pPr>
      <a:lvl6pPr marL="2244725" indent="-198438" algn="l" defTabSz="796925" rtl="0" fontAlgn="base">
        <a:spcBef>
          <a:spcPct val="20000"/>
        </a:spcBef>
        <a:spcAft>
          <a:spcPct val="0"/>
        </a:spcAft>
        <a:buChar char="»"/>
        <a:defRPr sz="2000">
          <a:solidFill>
            <a:schemeClr val="tx1"/>
          </a:solidFill>
          <a:latin typeface="+mn-lt"/>
        </a:defRPr>
      </a:lvl6pPr>
      <a:lvl7pPr marL="2701925" indent="-198438" algn="l" defTabSz="796925" rtl="0" fontAlgn="base">
        <a:spcBef>
          <a:spcPct val="20000"/>
        </a:spcBef>
        <a:spcAft>
          <a:spcPct val="0"/>
        </a:spcAft>
        <a:buChar char="»"/>
        <a:defRPr sz="2000">
          <a:solidFill>
            <a:schemeClr val="tx1"/>
          </a:solidFill>
          <a:latin typeface="+mn-lt"/>
        </a:defRPr>
      </a:lvl7pPr>
      <a:lvl8pPr marL="3159125" indent="-198438" algn="l" defTabSz="796925" rtl="0" fontAlgn="base">
        <a:spcBef>
          <a:spcPct val="20000"/>
        </a:spcBef>
        <a:spcAft>
          <a:spcPct val="0"/>
        </a:spcAft>
        <a:buChar char="»"/>
        <a:defRPr sz="2000">
          <a:solidFill>
            <a:schemeClr val="tx1"/>
          </a:solidFill>
          <a:latin typeface="+mn-lt"/>
        </a:defRPr>
      </a:lvl8pPr>
      <a:lvl9pPr marL="3616325" indent="-198438" algn="l" defTabSz="796925"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eW3gMGqcZQ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cursus.edu/article/21244/travailler-francais-premier-mooc-fle/#.UzMK6Kh_tQA" TargetMode="External"/><Relationship Id="rId5" Type="http://schemas.openxmlformats.org/officeDocument/2006/relationships/hyperlink" Target="http://lisahistory.net/wordpress/2012/08/three-kinds-of-moocs/" TargetMode="External"/><Relationship Id="rId4" Type="http://schemas.openxmlformats.org/officeDocument/2006/relationships/hyperlink" Target="http://digitallearning.macfound.org/atf/cf/%7b7E45C7E0-A3E0-4B89-AC9C-E807E1B0AE4E%7d/JENKINS_WHITE_PAPER.PD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noChangeArrowheads="1"/>
          </p:cNvSpPr>
          <p:nvPr>
            <p:ph type="ctrTitle"/>
          </p:nvPr>
        </p:nvSpPr>
        <p:spPr>
          <a:xfrm>
            <a:off x="395288" y="3997325"/>
            <a:ext cx="9371012" cy="1065097"/>
          </a:xfrm>
        </p:spPr>
        <p:txBody>
          <a:bodyPr/>
          <a:lstStyle/>
          <a:p>
            <a:pPr eaLnBrk="1" hangingPunct="1">
              <a:spcBef>
                <a:spcPts val="6000"/>
              </a:spcBef>
              <a:spcAft>
                <a:spcPts val="2400"/>
              </a:spcAft>
            </a:pPr>
            <a:r>
              <a:rPr lang="en-GB" sz="3200" b="1" dirty="0">
                <a:solidFill>
                  <a:schemeClr val="tx2"/>
                </a:solidFill>
                <a:latin typeface="Calibri" charset="0"/>
                <a:cs typeface="Calibri" charset="0"/>
              </a:rPr>
              <a:t>Lessons learnt from online synchronous teaching in a language MOOC </a:t>
            </a:r>
            <a:endParaRPr lang="en-US" sz="3200" b="1" dirty="0">
              <a:solidFill>
                <a:schemeClr val="tx2"/>
              </a:solidFill>
              <a:latin typeface="Calibri" charset="0"/>
              <a:cs typeface="Calibri" charset="0"/>
            </a:endParaRPr>
          </a:p>
        </p:txBody>
      </p:sp>
      <p:sp>
        <p:nvSpPr>
          <p:cNvPr id="4099" name="Rectangle 5"/>
          <p:cNvSpPr>
            <a:spLocks noGrp="1" noChangeArrowheads="1"/>
          </p:cNvSpPr>
          <p:nvPr>
            <p:ph type="subTitle" idx="1"/>
          </p:nvPr>
        </p:nvSpPr>
        <p:spPr>
          <a:xfrm>
            <a:off x="395288" y="5653088"/>
            <a:ext cx="9299575" cy="911225"/>
          </a:xfrm>
        </p:spPr>
        <p:txBody>
          <a:bodyPr/>
          <a:lstStyle/>
          <a:p>
            <a:pPr eaLnBrk="1" hangingPunct="1">
              <a:defRPr/>
            </a:pPr>
            <a:r>
              <a:rPr lang="en-GB" dirty="0" smtClean="0">
                <a:solidFill>
                  <a:schemeClr val="bg1">
                    <a:lumMod val="50000"/>
                  </a:schemeClr>
                </a:solidFill>
                <a:latin typeface="Calibri"/>
                <a:ea typeface="+mn-ea"/>
                <a:cs typeface="Calibri"/>
              </a:rPr>
              <a:t>Hélène </a:t>
            </a:r>
            <a:r>
              <a:rPr lang="en-GB" dirty="0" err="1" smtClean="0">
                <a:solidFill>
                  <a:schemeClr val="bg1">
                    <a:lumMod val="50000"/>
                  </a:schemeClr>
                </a:solidFill>
                <a:latin typeface="Calibri"/>
                <a:ea typeface="+mn-ea"/>
                <a:cs typeface="Calibri"/>
              </a:rPr>
              <a:t>Pulker</a:t>
            </a:r>
            <a:r>
              <a:rPr lang="en-GB" dirty="0" smtClean="0">
                <a:solidFill>
                  <a:schemeClr val="bg1">
                    <a:lumMod val="50000"/>
                  </a:schemeClr>
                </a:solidFill>
                <a:latin typeface="Calibri"/>
                <a:ea typeface="+mn-ea"/>
                <a:cs typeface="Calibri"/>
              </a:rPr>
              <a:t>, Bill Alder, Elodie Vialleton, </a:t>
            </a:r>
            <a:r>
              <a:rPr lang="en-GB" dirty="0" err="1" smtClean="0">
                <a:solidFill>
                  <a:schemeClr val="bg1">
                    <a:lumMod val="50000"/>
                  </a:schemeClr>
                </a:solidFill>
                <a:latin typeface="Calibri"/>
                <a:ea typeface="+mn-ea"/>
                <a:cs typeface="Calibri"/>
              </a:rPr>
              <a:t>Tita</a:t>
            </a:r>
            <a:r>
              <a:rPr lang="en-GB" dirty="0" smtClean="0">
                <a:solidFill>
                  <a:schemeClr val="bg1">
                    <a:lumMod val="50000"/>
                  </a:schemeClr>
                </a:solidFill>
                <a:latin typeface="Calibri"/>
                <a:ea typeface="+mn-ea"/>
                <a:cs typeface="Calibri"/>
              </a:rPr>
              <a:t> </a:t>
            </a:r>
            <a:r>
              <a:rPr lang="en-GB" dirty="0" err="1" smtClean="0">
                <a:solidFill>
                  <a:schemeClr val="bg1">
                    <a:lumMod val="50000"/>
                  </a:schemeClr>
                </a:solidFill>
                <a:latin typeface="Calibri"/>
                <a:ea typeface="+mn-ea"/>
                <a:cs typeface="Calibri"/>
              </a:rPr>
              <a:t>Beaven</a:t>
            </a:r>
            <a:endParaRPr lang="en-GB" dirty="0" smtClean="0">
              <a:solidFill>
                <a:schemeClr val="bg1">
                  <a:lumMod val="50000"/>
                </a:schemeClr>
              </a:solidFill>
              <a:latin typeface="Calibri"/>
              <a:ea typeface="+mn-ea"/>
              <a:cs typeface="Calibri"/>
            </a:endParaRPr>
          </a:p>
          <a:p>
            <a:pPr eaLnBrk="1" hangingPunct="1">
              <a:defRPr/>
            </a:pPr>
            <a:r>
              <a:rPr lang="en-GB" sz="2000" dirty="0" smtClean="0">
                <a:solidFill>
                  <a:schemeClr val="bg1">
                    <a:lumMod val="50000"/>
                  </a:schemeClr>
                </a:solidFill>
                <a:latin typeface="Calibri"/>
                <a:ea typeface="+mn-ea"/>
                <a:cs typeface="Calibri"/>
              </a:rPr>
              <a:t>Reshaping Languages in Higher Education. July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Content</a:t>
            </a:r>
            <a:endParaRPr lang="en-GB" sz="4000" dirty="0">
              <a:solidFill>
                <a:srgbClr val="1F497D"/>
              </a:solidFill>
              <a:latin typeface="Calibri" charset="0"/>
              <a:cs typeface="Calibri" charset="0"/>
            </a:endParaRPr>
          </a:p>
        </p:txBody>
      </p:sp>
      <p:sp>
        <p:nvSpPr>
          <p:cNvPr id="28674" name="Content Placeholder 2"/>
          <p:cNvSpPr>
            <a:spLocks noGrp="1"/>
          </p:cNvSpPr>
          <p:nvPr>
            <p:ph idx="1"/>
          </p:nvPr>
        </p:nvSpPr>
        <p:spPr>
          <a:xfrm>
            <a:off x="395288" y="2733675"/>
            <a:ext cx="9410700" cy="5078504"/>
          </a:xfrm>
        </p:spPr>
        <p:txBody>
          <a:bodyPr/>
          <a:lstStyle/>
          <a:p>
            <a:pPr eaLnBrk="1" hangingPunct="1">
              <a:buClr>
                <a:schemeClr val="accent1"/>
              </a:buClr>
            </a:pPr>
            <a:r>
              <a:rPr lang="en-GB" dirty="0" smtClean="0">
                <a:latin typeface="Calibri" charset="0"/>
                <a:cs typeface="Calibri" charset="0"/>
              </a:rPr>
              <a:t>A weekly ‘</a:t>
            </a:r>
            <a:r>
              <a:rPr lang="en-GB" dirty="0" err="1" smtClean="0">
                <a:latin typeface="Calibri" charset="0"/>
                <a:cs typeface="Calibri" charset="0"/>
              </a:rPr>
              <a:t>feuille</a:t>
            </a:r>
            <a:r>
              <a:rPr lang="en-GB" dirty="0" smtClean="0">
                <a:latin typeface="Calibri" charset="0"/>
                <a:cs typeface="Calibri" charset="0"/>
              </a:rPr>
              <a:t> de route’: programme of activities, 5 hours/week</a:t>
            </a:r>
          </a:p>
          <a:p>
            <a:pPr eaLnBrk="1" hangingPunct="1">
              <a:buClr>
                <a:schemeClr val="accent1"/>
              </a:buClr>
            </a:pPr>
            <a:endParaRPr lang="en-GB" dirty="0" smtClean="0">
              <a:latin typeface="Calibri" charset="0"/>
              <a:cs typeface="Calibri" charset="0"/>
            </a:endParaRPr>
          </a:p>
          <a:p>
            <a:pPr eaLnBrk="1" hangingPunct="1">
              <a:buClr>
                <a:schemeClr val="accent1"/>
              </a:buClr>
            </a:pPr>
            <a:r>
              <a:rPr lang="en-GB" dirty="0" smtClean="0">
                <a:latin typeface="Calibri" charset="0"/>
                <a:cs typeface="Calibri" charset="0"/>
              </a:rPr>
              <a:t>Activities for guided independent learning</a:t>
            </a:r>
          </a:p>
          <a:p>
            <a:pPr eaLnBrk="1" hangingPunct="1">
              <a:buClr>
                <a:schemeClr val="accent1"/>
              </a:buClr>
            </a:pPr>
            <a:r>
              <a:rPr lang="en-GB" dirty="0" smtClean="0">
                <a:latin typeface="Calibri" charset="0"/>
                <a:cs typeface="Calibri" charset="0"/>
              </a:rPr>
              <a:t>Activities for reflection</a:t>
            </a:r>
          </a:p>
          <a:p>
            <a:pPr eaLnBrk="1" hangingPunct="1">
              <a:buClr>
                <a:schemeClr val="accent1"/>
              </a:buClr>
            </a:pPr>
            <a:r>
              <a:rPr lang="en-GB" dirty="0" smtClean="0">
                <a:latin typeface="Calibri" charset="0"/>
                <a:cs typeface="Calibri" charset="0"/>
              </a:rPr>
              <a:t>Collaborative activities</a:t>
            </a:r>
          </a:p>
          <a:p>
            <a:pPr eaLnBrk="1" hangingPunct="1">
              <a:buClr>
                <a:schemeClr val="accent1"/>
              </a:buClr>
            </a:pPr>
            <a:r>
              <a:rPr lang="en-GB" dirty="0" smtClean="0">
                <a:latin typeface="Calibri" charset="0"/>
                <a:cs typeface="Calibri" charset="0"/>
              </a:rPr>
              <a:t>2 weekly synchronous sessions (teleconferencing)</a:t>
            </a:r>
          </a:p>
          <a:p>
            <a:pPr eaLnBrk="1" hangingPunct="1">
              <a:buClr>
                <a:schemeClr val="accent1"/>
              </a:buClr>
            </a:pPr>
            <a:r>
              <a:rPr lang="en-GB" dirty="0" smtClean="0">
                <a:latin typeface="Calibri" charset="0"/>
                <a:cs typeface="Calibri" charset="0"/>
              </a:rPr>
              <a:t>Activities for self-evaluation</a:t>
            </a:r>
          </a:p>
          <a:p>
            <a:pPr eaLnBrk="1" hangingPunct="1">
              <a:buClr>
                <a:schemeClr val="accent1"/>
              </a:buClr>
            </a:pPr>
            <a:endParaRPr lang="en-GB" dirty="0">
              <a:latin typeface="Calibri" charset="0"/>
              <a:cs typeface="Calibri" charset="0"/>
            </a:endParaRPr>
          </a:p>
          <a:p>
            <a:pPr eaLnBrk="1" hangingPunct="1">
              <a:buClr>
                <a:schemeClr val="accent1"/>
              </a:buClr>
            </a:pPr>
            <a:endParaRPr lang="en-GB" dirty="0">
              <a:latin typeface="Calibri" charset="0"/>
              <a:cs typeface="Calibri" charset="0"/>
            </a:endParaRPr>
          </a:p>
        </p:txBody>
      </p:sp>
    </p:spTree>
    <p:extLst>
      <p:ext uri="{BB962C8B-B14F-4D97-AF65-F5344CB8AC3E}">
        <p14:creationId xmlns:p14="http://schemas.microsoft.com/office/powerpoint/2010/main" val="1059832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Detailed content structure: week 1</a:t>
            </a:r>
            <a:endParaRPr lang="en-GB" sz="4000" dirty="0">
              <a:solidFill>
                <a:srgbClr val="1F497D"/>
              </a:solidFill>
              <a:latin typeface="Calibri" charset="0"/>
              <a:cs typeface="Calibri"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7814677"/>
              </p:ext>
            </p:extLst>
          </p:nvPr>
        </p:nvGraphicFramePr>
        <p:xfrm>
          <a:off x="395288" y="2733675"/>
          <a:ext cx="9410700" cy="3992880"/>
        </p:xfrm>
        <a:graphic>
          <a:graphicData uri="http://schemas.openxmlformats.org/drawingml/2006/table">
            <a:tbl>
              <a:tblPr firstRow="1" bandRow="1">
                <a:tableStyleId>{306799F8-075E-4A3A-A7F6-7FBC6576F1A4}</a:tableStyleId>
              </a:tblPr>
              <a:tblGrid>
                <a:gridCol w="4705350"/>
                <a:gridCol w="4705350"/>
              </a:tblGrid>
              <a:tr h="370840">
                <a:tc>
                  <a:txBody>
                    <a:bodyPr/>
                    <a:lstStyle/>
                    <a:p>
                      <a:r>
                        <a:rPr lang="en-US" sz="2800" dirty="0" smtClean="0"/>
                        <a:t>Activities</a:t>
                      </a:r>
                      <a:endParaRPr lang="en-US" sz="2800" dirty="0"/>
                    </a:p>
                  </a:txBody>
                  <a:tcPr/>
                </a:tc>
                <a:tc>
                  <a:txBody>
                    <a:bodyPr/>
                    <a:lstStyle/>
                    <a:p>
                      <a:r>
                        <a:rPr lang="en-US" sz="2800" dirty="0" smtClean="0"/>
                        <a:t>Resources</a:t>
                      </a:r>
                      <a:endParaRPr lang="en-US" sz="2800" dirty="0"/>
                    </a:p>
                  </a:txBody>
                  <a:tcPr/>
                </a:tc>
              </a:tr>
              <a:tr h="370840">
                <a:tc>
                  <a:txBody>
                    <a:bodyPr/>
                    <a:lstStyle/>
                    <a:p>
                      <a:r>
                        <a:rPr lang="en-US" sz="2000" dirty="0" smtClean="0"/>
                        <a:t>Reading</a:t>
                      </a:r>
                      <a:r>
                        <a:rPr lang="en-US" sz="2000" baseline="0" dirty="0" smtClean="0"/>
                        <a:t> activity</a:t>
                      </a:r>
                      <a:endParaRPr lang="en-US" sz="2000" dirty="0"/>
                    </a:p>
                  </a:txBody>
                  <a:tcPr/>
                </a:tc>
                <a:tc>
                  <a:txBody>
                    <a:bodyPr/>
                    <a:lstStyle/>
                    <a:p>
                      <a:r>
                        <a:rPr lang="en-US" sz="2000" dirty="0" smtClean="0"/>
                        <a:t>Online</a:t>
                      </a:r>
                      <a:r>
                        <a:rPr lang="en-US" sz="2000" baseline="0" dirty="0" smtClean="0"/>
                        <a:t> article</a:t>
                      </a:r>
                      <a:endParaRPr lang="en-US" sz="2000" dirty="0"/>
                    </a:p>
                  </a:txBody>
                  <a:tcPr/>
                </a:tc>
              </a:tr>
              <a:tr h="370840">
                <a:tc>
                  <a:txBody>
                    <a:bodyPr/>
                    <a:lstStyle/>
                    <a:p>
                      <a:r>
                        <a:rPr lang="en-US" sz="2000" dirty="0" smtClean="0"/>
                        <a:t>Online personality test &gt;</a:t>
                      </a:r>
                      <a:r>
                        <a:rPr lang="en-US" sz="2000" baseline="0" dirty="0" smtClean="0"/>
                        <a:t> forum</a:t>
                      </a:r>
                      <a:endParaRPr lang="en-US" sz="2000" dirty="0"/>
                    </a:p>
                  </a:txBody>
                  <a:tcPr/>
                </a:tc>
                <a:tc>
                  <a:txBody>
                    <a:bodyPr/>
                    <a:lstStyle/>
                    <a:p>
                      <a:r>
                        <a:rPr lang="en-US" sz="2000" dirty="0" smtClean="0"/>
                        <a:t>Online interactive activity</a:t>
                      </a:r>
                      <a:endParaRPr lang="en-US" sz="2000" dirty="0"/>
                    </a:p>
                  </a:txBody>
                  <a:tcPr/>
                </a:tc>
              </a:tr>
              <a:tr h="370840">
                <a:tc>
                  <a:txBody>
                    <a:bodyPr/>
                    <a:lstStyle/>
                    <a:p>
                      <a:r>
                        <a:rPr lang="en-US" sz="2000" dirty="0" smtClean="0"/>
                        <a:t>Online synchronous session</a:t>
                      </a:r>
                      <a:r>
                        <a:rPr lang="en-US" sz="2000" baseline="0" dirty="0" smtClean="0"/>
                        <a:t>: thematic</a:t>
                      </a:r>
                      <a:endParaRPr lang="en-US" sz="2000" dirty="0"/>
                    </a:p>
                  </a:txBody>
                  <a:tcPr/>
                </a:tc>
                <a:tc>
                  <a:txBody>
                    <a:bodyPr/>
                    <a:lstStyle/>
                    <a:p>
                      <a:r>
                        <a:rPr lang="en-US" sz="2000" dirty="0" smtClean="0"/>
                        <a:t>Teleconferencing</a:t>
                      </a:r>
                      <a:endParaRPr lang="en-US" sz="2000" dirty="0"/>
                    </a:p>
                  </a:txBody>
                  <a:tcPr/>
                </a:tc>
              </a:tr>
              <a:tr h="370840">
                <a:tc>
                  <a:txBody>
                    <a:bodyPr/>
                    <a:lstStyle/>
                    <a:p>
                      <a:r>
                        <a:rPr lang="en-US" sz="2000" dirty="0" smtClean="0"/>
                        <a:t>Online synchronous session:</a:t>
                      </a:r>
                      <a:r>
                        <a:rPr lang="en-US" sz="2000" baseline="0" dirty="0" smtClean="0"/>
                        <a:t> language</a:t>
                      </a:r>
                      <a:endParaRPr lang="en-US" sz="2000" dirty="0"/>
                    </a:p>
                  </a:txBody>
                  <a:tcPr/>
                </a:tc>
                <a:tc>
                  <a:txBody>
                    <a:bodyPr/>
                    <a:lstStyle/>
                    <a:p>
                      <a:r>
                        <a:rPr lang="en-US" sz="2000" dirty="0" smtClean="0"/>
                        <a:t>Teleconferencing</a:t>
                      </a:r>
                      <a:endParaRPr lang="en-US" sz="2000" dirty="0"/>
                    </a:p>
                  </a:txBody>
                  <a:tcPr/>
                </a:tc>
              </a:tr>
              <a:tr h="370840">
                <a:tc>
                  <a:txBody>
                    <a:bodyPr/>
                    <a:lstStyle/>
                    <a:p>
                      <a:r>
                        <a:rPr lang="en-US" sz="2000" dirty="0" smtClean="0"/>
                        <a:t>Online activity</a:t>
                      </a:r>
                      <a:endParaRPr lang="en-US" sz="2000" dirty="0"/>
                    </a:p>
                  </a:txBody>
                  <a:tcPr/>
                </a:tc>
                <a:tc>
                  <a:txBody>
                    <a:bodyPr/>
                    <a:lstStyle/>
                    <a:p>
                      <a:r>
                        <a:rPr lang="en-US" sz="2000" dirty="0" smtClean="0"/>
                        <a:t>Online job and training site</a:t>
                      </a:r>
                      <a:endParaRPr lang="en-US" sz="2000" dirty="0"/>
                    </a:p>
                  </a:txBody>
                  <a:tcPr/>
                </a:tc>
              </a:tr>
              <a:tr h="370840">
                <a:tc>
                  <a:txBody>
                    <a:bodyPr/>
                    <a:lstStyle/>
                    <a:p>
                      <a:r>
                        <a:rPr lang="en-US" sz="2000" dirty="0" smtClean="0"/>
                        <a:t>Reading activity</a:t>
                      </a:r>
                      <a:endParaRPr lang="en-US" sz="2000" dirty="0"/>
                    </a:p>
                  </a:txBody>
                  <a:tcPr/>
                </a:tc>
                <a:tc>
                  <a:txBody>
                    <a:bodyPr/>
                    <a:lstStyle/>
                    <a:p>
                      <a:r>
                        <a:rPr lang="en-US" sz="2000" dirty="0" smtClean="0"/>
                        <a:t>Online article</a:t>
                      </a:r>
                      <a:endParaRPr lang="en-US" sz="2000" dirty="0"/>
                    </a:p>
                  </a:txBody>
                  <a:tcPr/>
                </a:tc>
              </a:tr>
              <a:tr h="370840">
                <a:tc>
                  <a:txBody>
                    <a:bodyPr/>
                    <a:lstStyle/>
                    <a:p>
                      <a:r>
                        <a:rPr lang="en-US" sz="2000" dirty="0" smtClean="0"/>
                        <a:t>Evaluation</a:t>
                      </a:r>
                      <a:endParaRPr lang="en-US" sz="2000" dirty="0"/>
                    </a:p>
                  </a:txBody>
                  <a:tcPr/>
                </a:tc>
                <a:tc>
                  <a:txBody>
                    <a:bodyPr/>
                    <a:lstStyle/>
                    <a:p>
                      <a:r>
                        <a:rPr lang="en-US" sz="2000" dirty="0" smtClean="0"/>
                        <a:t>Google</a:t>
                      </a:r>
                      <a:r>
                        <a:rPr lang="en-US" sz="2000" baseline="0" dirty="0" smtClean="0"/>
                        <a:t> questionnaire</a:t>
                      </a:r>
                      <a:endParaRPr lang="en-US" sz="2000" dirty="0"/>
                    </a:p>
                  </a:txBody>
                  <a:tcPr/>
                </a:tc>
              </a:tr>
              <a:tr h="370840">
                <a:tc>
                  <a:txBody>
                    <a:bodyPr/>
                    <a:lstStyle/>
                    <a:p>
                      <a:r>
                        <a:rPr lang="en-US" sz="2000" dirty="0" smtClean="0"/>
                        <a:t>Follow up resources</a:t>
                      </a:r>
                      <a:endParaRPr lang="en-US" sz="2000" dirty="0"/>
                    </a:p>
                  </a:txBody>
                  <a:tcPr/>
                </a:tc>
                <a:tc>
                  <a:txBody>
                    <a:bodyPr/>
                    <a:lstStyle/>
                    <a:p>
                      <a:r>
                        <a:rPr lang="en-US" sz="2000" dirty="0" smtClean="0"/>
                        <a:t>P</a:t>
                      </a:r>
                      <a:r>
                        <a:rPr lang="en-US" sz="2000" baseline="0" dirty="0" smtClean="0"/>
                        <a:t>ublic website. Audio and video clips. Forum</a:t>
                      </a:r>
                      <a:endParaRPr lang="en-US" sz="2000" dirty="0"/>
                    </a:p>
                  </a:txBody>
                  <a:tcPr/>
                </a:tc>
              </a:tr>
            </a:tbl>
          </a:graphicData>
        </a:graphic>
      </p:graphicFrame>
    </p:spTree>
    <p:extLst>
      <p:ext uri="{BB962C8B-B14F-4D97-AF65-F5344CB8AC3E}">
        <p14:creationId xmlns:p14="http://schemas.microsoft.com/office/powerpoint/2010/main" val="3007704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The synchronous sessions</a:t>
            </a:r>
            <a:endParaRPr lang="en-GB" sz="4000" dirty="0">
              <a:solidFill>
                <a:srgbClr val="1F497D"/>
              </a:solidFill>
              <a:latin typeface="Calibri" charset="0"/>
              <a:cs typeface="Calibri" charset="0"/>
            </a:endParaRPr>
          </a:p>
        </p:txBody>
      </p:sp>
      <p:sp>
        <p:nvSpPr>
          <p:cNvPr id="28674" name="Content Placeholder 2"/>
          <p:cNvSpPr>
            <a:spLocks noGrp="1"/>
          </p:cNvSpPr>
          <p:nvPr>
            <p:ph idx="1"/>
          </p:nvPr>
        </p:nvSpPr>
        <p:spPr>
          <a:xfrm>
            <a:off x="395288" y="2733675"/>
            <a:ext cx="9410700" cy="3010245"/>
          </a:xfrm>
        </p:spPr>
        <p:txBody>
          <a:bodyPr/>
          <a:lstStyle/>
          <a:p>
            <a:pPr eaLnBrk="1" hangingPunct="1">
              <a:buClr>
                <a:schemeClr val="accent1"/>
              </a:buClr>
            </a:pPr>
            <a:endParaRPr lang="en-GB" dirty="0">
              <a:latin typeface="Calibri" charset="0"/>
              <a:cs typeface="Calibri" charset="0"/>
            </a:endParaRPr>
          </a:p>
          <a:p>
            <a:pPr marL="0" indent="0" eaLnBrk="1" hangingPunct="1">
              <a:buClr>
                <a:schemeClr val="accent1"/>
              </a:buClr>
              <a:buNone/>
            </a:pPr>
            <a:r>
              <a:rPr lang="en-GB" dirty="0" smtClean="0">
                <a:latin typeface="Calibri" charset="0"/>
                <a:cs typeface="Calibri" charset="0"/>
              </a:rPr>
              <a:t>2 synchronous sessions a week:</a:t>
            </a:r>
          </a:p>
          <a:p>
            <a:pPr eaLnBrk="1" hangingPunct="1">
              <a:buClr>
                <a:schemeClr val="accent1"/>
              </a:buClr>
            </a:pPr>
            <a:r>
              <a:rPr lang="en-GB" dirty="0" smtClean="0">
                <a:latin typeface="Calibri" charset="0"/>
                <a:cs typeface="Calibri" charset="0"/>
              </a:rPr>
              <a:t>1 focusing on language, facilitated by a language teacher</a:t>
            </a:r>
          </a:p>
          <a:p>
            <a:pPr eaLnBrk="1" hangingPunct="1">
              <a:buClr>
                <a:schemeClr val="accent1"/>
              </a:buClr>
            </a:pPr>
            <a:r>
              <a:rPr lang="en-GB" dirty="0" smtClean="0">
                <a:latin typeface="Calibri" charset="0"/>
                <a:cs typeface="Calibri" charset="0"/>
              </a:rPr>
              <a:t>1 focusing on content, lead by a careers or professional expert</a:t>
            </a:r>
            <a:endParaRPr lang="en-GB" dirty="0">
              <a:latin typeface="Calibri" charset="0"/>
              <a:cs typeface="Calibri" charset="0"/>
            </a:endParaRPr>
          </a:p>
          <a:p>
            <a:pPr eaLnBrk="1" hangingPunct="1">
              <a:buClr>
                <a:schemeClr val="accent1"/>
              </a:buClr>
            </a:pPr>
            <a:endParaRPr lang="en-GB" dirty="0">
              <a:latin typeface="Calibri" charset="0"/>
              <a:cs typeface="Calibri" charset="0"/>
            </a:endParaRPr>
          </a:p>
        </p:txBody>
      </p:sp>
    </p:spTree>
    <p:extLst>
      <p:ext uri="{BB962C8B-B14F-4D97-AF65-F5344CB8AC3E}">
        <p14:creationId xmlns:p14="http://schemas.microsoft.com/office/powerpoint/2010/main" val="1924296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8673" name="Title 3"/>
          <p:cNvSpPr>
            <a:spLocks noGrp="1"/>
          </p:cNvSpPr>
          <p:nvPr>
            <p:ph type="title"/>
          </p:nvPr>
        </p:nvSpPr>
        <p:spPr>
          <a:xfrm>
            <a:off x="395288" y="1298217"/>
            <a:ext cx="9410700" cy="1742205"/>
          </a:xfrm>
        </p:spPr>
        <p:txBody>
          <a:bodyPr/>
          <a:lstStyle/>
          <a:p>
            <a:pPr eaLnBrk="1" hangingPunct="1"/>
            <a:r>
              <a:rPr lang="en-GB" sz="5400" dirty="0" smtClean="0">
                <a:solidFill>
                  <a:schemeClr val="bg1"/>
                </a:solidFill>
                <a:latin typeface="Calibri" charset="0"/>
                <a:cs typeface="Calibri" charset="0"/>
              </a:rPr>
              <a:t>Reflecting on the use of synchronous language sessions</a:t>
            </a:r>
            <a:endParaRPr lang="en-GB" sz="5400" dirty="0">
              <a:solidFill>
                <a:schemeClr val="bg1"/>
              </a:solidFill>
              <a:latin typeface="Calibri" charset="0"/>
              <a:cs typeface="Calibri" charset="0"/>
            </a:endParaRPr>
          </a:p>
        </p:txBody>
      </p:sp>
    </p:spTree>
    <p:extLst>
      <p:ext uri="{BB962C8B-B14F-4D97-AF65-F5344CB8AC3E}">
        <p14:creationId xmlns:p14="http://schemas.microsoft.com/office/powerpoint/2010/main" val="1607096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The language synchronous sessions</a:t>
            </a:r>
            <a:endParaRPr lang="en-GB" sz="4000" dirty="0">
              <a:solidFill>
                <a:srgbClr val="1F497D"/>
              </a:solidFill>
              <a:latin typeface="Calibri" charset="0"/>
              <a:cs typeface="Calibri" charset="0"/>
            </a:endParaRPr>
          </a:p>
        </p:txBody>
      </p:sp>
      <p:pic>
        <p:nvPicPr>
          <p:cNvPr id="2" name="Picture 1" descr="travailler-equipe-multiculturelle-enFrance-basseres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31543" y="2398150"/>
            <a:ext cx="6511044" cy="4622841"/>
          </a:xfrm>
          <a:prstGeom prst="rect">
            <a:avLst/>
          </a:prstGeom>
          <a:ln>
            <a:noFill/>
          </a:ln>
          <a:effectLst>
            <a:outerShdw blurRad="292100" dist="139700" dir="2700000" algn="tl" rotWithShape="0">
              <a:srgbClr val="333333">
                <a:alpha val="65000"/>
              </a:srgbClr>
            </a:outerShdw>
          </a:effectLst>
        </p:spPr>
      </p:pic>
      <p:sp>
        <p:nvSpPr>
          <p:cNvPr id="28674" name="Content Placeholder 2"/>
          <p:cNvSpPr>
            <a:spLocks noGrp="1"/>
          </p:cNvSpPr>
          <p:nvPr>
            <p:ph idx="1"/>
          </p:nvPr>
        </p:nvSpPr>
        <p:spPr>
          <a:xfrm>
            <a:off x="189459" y="1980431"/>
            <a:ext cx="3744416" cy="6120680"/>
          </a:xfrm>
          <a:noFill/>
        </p:spPr>
        <p:txBody>
          <a:bodyPr/>
          <a:lstStyle/>
          <a:p>
            <a:pPr eaLnBrk="1" hangingPunct="1">
              <a:buClr>
                <a:schemeClr val="accent1"/>
              </a:buClr>
            </a:pPr>
            <a:r>
              <a:rPr lang="en-GB" dirty="0" err="1" smtClean="0">
                <a:latin typeface="Calibri" charset="0"/>
                <a:cs typeface="Calibri" charset="0"/>
              </a:rPr>
              <a:t>Parler</a:t>
            </a:r>
            <a:r>
              <a:rPr lang="en-GB" dirty="0" smtClean="0">
                <a:latin typeface="Calibri" charset="0"/>
                <a:cs typeface="Calibri" charset="0"/>
              </a:rPr>
              <a:t> de son </a:t>
            </a:r>
            <a:r>
              <a:rPr lang="en-GB" dirty="0" err="1" smtClean="0">
                <a:latin typeface="Calibri" charset="0"/>
                <a:cs typeface="Calibri" charset="0"/>
              </a:rPr>
              <a:t>bilan</a:t>
            </a:r>
            <a:r>
              <a:rPr lang="en-GB" dirty="0" smtClean="0">
                <a:latin typeface="Calibri" charset="0"/>
                <a:cs typeface="Calibri" charset="0"/>
              </a:rPr>
              <a:t> </a:t>
            </a:r>
            <a:r>
              <a:rPr lang="en-GB" dirty="0" err="1" smtClean="0">
                <a:latin typeface="Calibri" charset="0"/>
                <a:cs typeface="Calibri" charset="0"/>
              </a:rPr>
              <a:t>professionel</a:t>
            </a:r>
            <a:endParaRPr lang="en-GB" dirty="0" smtClean="0">
              <a:latin typeface="Calibri" charset="0"/>
              <a:cs typeface="Calibri" charset="0"/>
            </a:endParaRPr>
          </a:p>
          <a:p>
            <a:pPr eaLnBrk="1" hangingPunct="1">
              <a:buClr>
                <a:schemeClr val="accent1"/>
              </a:buClr>
            </a:pPr>
            <a:r>
              <a:rPr lang="en-GB" dirty="0" err="1" smtClean="0">
                <a:latin typeface="Calibri" charset="0"/>
                <a:cs typeface="Calibri" charset="0"/>
              </a:rPr>
              <a:t>Rédiger</a:t>
            </a:r>
            <a:r>
              <a:rPr lang="en-GB" dirty="0" smtClean="0">
                <a:latin typeface="Calibri" charset="0"/>
                <a:cs typeface="Calibri" charset="0"/>
              </a:rPr>
              <a:t> un CV</a:t>
            </a:r>
          </a:p>
          <a:p>
            <a:pPr eaLnBrk="1" hangingPunct="1">
              <a:buClr>
                <a:schemeClr val="accent1"/>
              </a:buClr>
            </a:pPr>
            <a:r>
              <a:rPr lang="en-GB" dirty="0" err="1" smtClean="0">
                <a:latin typeface="Calibri" charset="0"/>
                <a:cs typeface="Calibri" charset="0"/>
              </a:rPr>
              <a:t>Rédiger</a:t>
            </a:r>
            <a:r>
              <a:rPr lang="en-GB" dirty="0" smtClean="0">
                <a:latin typeface="Calibri" charset="0"/>
                <a:cs typeface="Calibri" charset="0"/>
              </a:rPr>
              <a:t> </a:t>
            </a:r>
            <a:r>
              <a:rPr lang="en-GB" dirty="0" err="1" smtClean="0">
                <a:latin typeface="Calibri" charset="0"/>
                <a:cs typeface="Calibri" charset="0"/>
              </a:rPr>
              <a:t>une</a:t>
            </a:r>
            <a:r>
              <a:rPr lang="en-GB" dirty="0" smtClean="0">
                <a:latin typeface="Calibri" charset="0"/>
                <a:cs typeface="Calibri" charset="0"/>
              </a:rPr>
              <a:t> </a:t>
            </a:r>
            <a:r>
              <a:rPr lang="en-GB" dirty="0" err="1" smtClean="0">
                <a:latin typeface="Calibri" charset="0"/>
                <a:cs typeface="Calibri" charset="0"/>
              </a:rPr>
              <a:t>lettre</a:t>
            </a:r>
            <a:r>
              <a:rPr lang="en-GB" dirty="0" smtClean="0">
                <a:latin typeface="Calibri" charset="0"/>
                <a:cs typeface="Calibri" charset="0"/>
              </a:rPr>
              <a:t> de motivation</a:t>
            </a:r>
          </a:p>
          <a:p>
            <a:pPr eaLnBrk="1" hangingPunct="1">
              <a:buClr>
                <a:schemeClr val="accent1"/>
              </a:buClr>
            </a:pPr>
            <a:r>
              <a:rPr lang="en-GB" dirty="0" smtClean="0">
                <a:latin typeface="Calibri" charset="0"/>
                <a:cs typeface="Calibri" charset="0"/>
              </a:rPr>
              <a:t>Savoir </a:t>
            </a:r>
            <a:r>
              <a:rPr lang="en-GB" dirty="0" err="1" smtClean="0">
                <a:latin typeface="Calibri" charset="0"/>
                <a:cs typeface="Calibri" charset="0"/>
              </a:rPr>
              <a:t>parler</a:t>
            </a:r>
            <a:r>
              <a:rPr lang="en-GB" dirty="0" smtClean="0">
                <a:latin typeface="Calibri" charset="0"/>
                <a:cs typeface="Calibri" charset="0"/>
              </a:rPr>
              <a:t> de </a:t>
            </a:r>
            <a:r>
              <a:rPr lang="en-GB" dirty="0" err="1" smtClean="0">
                <a:latin typeface="Calibri" charset="0"/>
                <a:cs typeface="Calibri" charset="0"/>
              </a:rPr>
              <a:t>soi</a:t>
            </a:r>
            <a:r>
              <a:rPr lang="en-GB" dirty="0" smtClean="0">
                <a:latin typeface="Calibri" charset="0"/>
                <a:cs typeface="Calibri" charset="0"/>
              </a:rPr>
              <a:t> (pendant un </a:t>
            </a:r>
            <a:r>
              <a:rPr lang="en-GB" dirty="0" err="1" smtClean="0">
                <a:latin typeface="Calibri" charset="0"/>
                <a:cs typeface="Calibri" charset="0"/>
              </a:rPr>
              <a:t>entretien</a:t>
            </a:r>
            <a:r>
              <a:rPr lang="en-GB" dirty="0" smtClean="0">
                <a:latin typeface="Calibri" charset="0"/>
                <a:cs typeface="Calibri" charset="0"/>
              </a:rPr>
              <a:t>)</a:t>
            </a:r>
          </a:p>
          <a:p>
            <a:pPr eaLnBrk="1" hangingPunct="1">
              <a:buClr>
                <a:schemeClr val="accent1"/>
              </a:buClr>
            </a:pPr>
            <a:r>
              <a:rPr lang="en-GB" dirty="0" err="1" smtClean="0">
                <a:latin typeface="Calibri" charset="0"/>
                <a:cs typeface="Calibri" charset="0"/>
              </a:rPr>
              <a:t>Travailler</a:t>
            </a:r>
            <a:r>
              <a:rPr lang="en-GB" dirty="0" smtClean="0">
                <a:latin typeface="Calibri" charset="0"/>
                <a:cs typeface="Calibri" charset="0"/>
              </a:rPr>
              <a:t> </a:t>
            </a:r>
            <a:r>
              <a:rPr lang="en-GB" dirty="0" err="1" smtClean="0">
                <a:latin typeface="Calibri" charset="0"/>
                <a:cs typeface="Calibri" charset="0"/>
              </a:rPr>
              <a:t>dans</a:t>
            </a:r>
            <a:r>
              <a:rPr lang="en-GB" dirty="0" smtClean="0">
                <a:latin typeface="Calibri" charset="0"/>
                <a:cs typeface="Calibri" charset="0"/>
              </a:rPr>
              <a:t> </a:t>
            </a:r>
            <a:r>
              <a:rPr lang="en-GB" dirty="0" err="1" smtClean="0">
                <a:latin typeface="Calibri" charset="0"/>
                <a:cs typeface="Calibri" charset="0"/>
              </a:rPr>
              <a:t>une</a:t>
            </a:r>
            <a:r>
              <a:rPr lang="en-GB" dirty="0" smtClean="0">
                <a:latin typeface="Calibri" charset="0"/>
                <a:cs typeface="Calibri" charset="0"/>
              </a:rPr>
              <a:t> </a:t>
            </a:r>
            <a:r>
              <a:rPr lang="en-GB" dirty="0" err="1" smtClean="0">
                <a:latin typeface="Calibri" charset="0"/>
                <a:cs typeface="Calibri" charset="0"/>
              </a:rPr>
              <a:t>équipe</a:t>
            </a:r>
            <a:r>
              <a:rPr lang="en-GB" dirty="0">
                <a:latin typeface="Calibri" charset="0"/>
                <a:cs typeface="Calibri" charset="0"/>
              </a:rPr>
              <a:t> </a:t>
            </a:r>
            <a:r>
              <a:rPr lang="en-GB" dirty="0" err="1" smtClean="0">
                <a:latin typeface="Calibri" charset="0"/>
                <a:cs typeface="Calibri" charset="0"/>
              </a:rPr>
              <a:t>multiculturelle</a:t>
            </a:r>
            <a:r>
              <a:rPr lang="en-GB" dirty="0" smtClean="0">
                <a:latin typeface="Calibri" charset="0"/>
                <a:cs typeface="Calibri" charset="0"/>
              </a:rPr>
              <a:t> en France</a:t>
            </a:r>
            <a:endParaRPr lang="en-GB" dirty="0">
              <a:latin typeface="Calibri" charset="0"/>
              <a:cs typeface="Calibri" charset="0"/>
            </a:endParaRPr>
          </a:p>
          <a:p>
            <a:pPr eaLnBrk="1" hangingPunct="1">
              <a:buClr>
                <a:schemeClr val="accent1"/>
              </a:buClr>
            </a:pPr>
            <a:endParaRPr lang="en-GB" dirty="0">
              <a:latin typeface="Calibri" charset="0"/>
              <a:cs typeface="Calibri" charset="0"/>
            </a:endParaRPr>
          </a:p>
        </p:txBody>
      </p:sp>
    </p:spTree>
    <p:extLst>
      <p:ext uri="{BB962C8B-B14F-4D97-AF65-F5344CB8AC3E}">
        <p14:creationId xmlns:p14="http://schemas.microsoft.com/office/powerpoint/2010/main" val="3396107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Data</a:t>
            </a:r>
            <a:endParaRPr lang="en-GB" sz="4000" dirty="0">
              <a:solidFill>
                <a:srgbClr val="1F497D"/>
              </a:solidFill>
              <a:latin typeface="Calibri" charset="0"/>
              <a:cs typeface="Calibri" charset="0"/>
            </a:endParaRPr>
          </a:p>
        </p:txBody>
      </p:sp>
      <p:sp>
        <p:nvSpPr>
          <p:cNvPr id="28674" name="Content Placeholder 2"/>
          <p:cNvSpPr>
            <a:spLocks noGrp="1"/>
          </p:cNvSpPr>
          <p:nvPr>
            <p:ph idx="1"/>
          </p:nvPr>
        </p:nvSpPr>
        <p:spPr>
          <a:xfrm>
            <a:off x="395288" y="2733675"/>
            <a:ext cx="9410700" cy="3441132"/>
          </a:xfrm>
        </p:spPr>
        <p:txBody>
          <a:bodyPr/>
          <a:lstStyle/>
          <a:p>
            <a:pPr eaLnBrk="1" hangingPunct="1">
              <a:buClr>
                <a:schemeClr val="accent1"/>
              </a:buClr>
            </a:pPr>
            <a:endParaRPr lang="en-GB" dirty="0">
              <a:latin typeface="Calibri" charset="0"/>
              <a:cs typeface="Calibri" charset="0"/>
            </a:endParaRPr>
          </a:p>
          <a:p>
            <a:pPr eaLnBrk="1" hangingPunct="1">
              <a:buClr>
                <a:schemeClr val="accent1"/>
              </a:buClr>
            </a:pPr>
            <a:r>
              <a:rPr lang="en-GB" dirty="0" smtClean="0">
                <a:latin typeface="Calibri" charset="0"/>
                <a:cs typeface="Calibri" charset="0"/>
              </a:rPr>
              <a:t>Notes and reflections from 2 of </a:t>
            </a:r>
            <a:r>
              <a:rPr lang="en-GB" dirty="0">
                <a:latin typeface="Calibri" charset="0"/>
                <a:cs typeface="Calibri" charset="0"/>
              </a:rPr>
              <a:t>the facilitators </a:t>
            </a:r>
            <a:r>
              <a:rPr lang="en-GB" dirty="0" smtClean="0">
                <a:latin typeface="Calibri" charset="0"/>
                <a:cs typeface="Calibri" charset="0"/>
              </a:rPr>
              <a:t>immediately after each sessions</a:t>
            </a:r>
          </a:p>
          <a:p>
            <a:pPr eaLnBrk="1" hangingPunct="1">
              <a:buClr>
                <a:schemeClr val="accent1"/>
              </a:buClr>
            </a:pPr>
            <a:r>
              <a:rPr lang="en-GB" dirty="0" smtClean="0">
                <a:latin typeface="Calibri" charset="0"/>
                <a:cs typeface="Calibri" charset="0"/>
              </a:rPr>
              <a:t>Observation of all the recorded sessions 3 months later by the same 2 </a:t>
            </a:r>
            <a:r>
              <a:rPr lang="en-GB" dirty="0">
                <a:latin typeface="Calibri" charset="0"/>
                <a:cs typeface="Calibri" charset="0"/>
              </a:rPr>
              <a:t>facilitators and </a:t>
            </a:r>
            <a:r>
              <a:rPr lang="en-GB" dirty="0" smtClean="0">
                <a:latin typeface="Calibri" charset="0"/>
                <a:cs typeface="Calibri" charset="0"/>
              </a:rPr>
              <a:t>by one external observer</a:t>
            </a:r>
          </a:p>
          <a:p>
            <a:pPr eaLnBrk="1" hangingPunct="1">
              <a:buClr>
                <a:schemeClr val="accent1"/>
              </a:buClr>
            </a:pPr>
            <a:endParaRPr lang="en-GB" dirty="0">
              <a:latin typeface="Calibri" charset="0"/>
              <a:cs typeface="Calibri" charset="0"/>
            </a:endParaRPr>
          </a:p>
          <a:p>
            <a:pPr eaLnBrk="1" hangingPunct="1">
              <a:buClr>
                <a:schemeClr val="accent1"/>
              </a:buClr>
            </a:pPr>
            <a:endParaRPr lang="en-GB" dirty="0">
              <a:latin typeface="Calibri" charset="0"/>
              <a:cs typeface="Calibri" charset="0"/>
            </a:endParaRPr>
          </a:p>
        </p:txBody>
      </p:sp>
    </p:spTree>
    <p:extLst>
      <p:ext uri="{BB962C8B-B14F-4D97-AF65-F5344CB8AC3E}">
        <p14:creationId xmlns:p14="http://schemas.microsoft.com/office/powerpoint/2010/main" val="137440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Research questions</a:t>
            </a:r>
            <a:endParaRPr lang="en-GB" sz="4000" dirty="0">
              <a:solidFill>
                <a:srgbClr val="1F497D"/>
              </a:solidFill>
              <a:latin typeface="Calibri" charset="0"/>
              <a:cs typeface="Calibri" charset="0"/>
            </a:endParaRPr>
          </a:p>
        </p:txBody>
      </p:sp>
      <p:sp>
        <p:nvSpPr>
          <p:cNvPr id="28674" name="Content Placeholder 2"/>
          <p:cNvSpPr>
            <a:spLocks noGrp="1"/>
          </p:cNvSpPr>
          <p:nvPr>
            <p:ph idx="1"/>
          </p:nvPr>
        </p:nvSpPr>
        <p:spPr>
          <a:xfrm>
            <a:off x="395288" y="2733675"/>
            <a:ext cx="9410700" cy="4389084"/>
          </a:xfrm>
        </p:spPr>
        <p:txBody>
          <a:bodyPr/>
          <a:lstStyle/>
          <a:p>
            <a:pPr eaLnBrk="1" hangingPunct="1">
              <a:buClr>
                <a:schemeClr val="accent1"/>
              </a:buClr>
            </a:pPr>
            <a:endParaRPr lang="en-GB" dirty="0">
              <a:latin typeface="Calibri" charset="0"/>
              <a:cs typeface="Calibri" charset="0"/>
            </a:endParaRPr>
          </a:p>
          <a:p>
            <a:pPr eaLnBrk="1" hangingPunct="1">
              <a:buClr>
                <a:schemeClr val="accent1"/>
              </a:buClr>
            </a:pPr>
            <a:r>
              <a:rPr lang="en-GB" dirty="0" smtClean="0">
                <a:latin typeface="Calibri" charset="0"/>
                <a:cs typeface="Calibri" charset="0"/>
              </a:rPr>
              <a:t>Was the approach to online language teaching used in traditional online language tutorials successful in the context of the MOOC?</a:t>
            </a:r>
          </a:p>
          <a:p>
            <a:pPr eaLnBrk="1" hangingPunct="1">
              <a:buClr>
                <a:schemeClr val="accent1"/>
              </a:buClr>
            </a:pPr>
            <a:endParaRPr lang="en-GB" dirty="0">
              <a:latin typeface="Calibri" charset="0"/>
              <a:cs typeface="Calibri" charset="0"/>
            </a:endParaRPr>
          </a:p>
          <a:p>
            <a:pPr eaLnBrk="1" hangingPunct="1">
              <a:buClr>
                <a:schemeClr val="accent1"/>
              </a:buClr>
            </a:pPr>
            <a:r>
              <a:rPr lang="en-GB" dirty="0" smtClean="0">
                <a:latin typeface="Calibri" charset="0"/>
                <a:cs typeface="Calibri" charset="0"/>
              </a:rPr>
              <a:t>Do synchronous online language sessions have a role to play in a language teaching MOOC?</a:t>
            </a:r>
          </a:p>
          <a:p>
            <a:pPr eaLnBrk="1" hangingPunct="1">
              <a:buClr>
                <a:schemeClr val="accent1"/>
              </a:buClr>
            </a:pPr>
            <a:endParaRPr lang="en-GB" dirty="0">
              <a:latin typeface="Calibri" charset="0"/>
              <a:cs typeface="Calibri" charset="0"/>
            </a:endParaRPr>
          </a:p>
          <a:p>
            <a:pPr eaLnBrk="1" hangingPunct="1">
              <a:buClr>
                <a:schemeClr val="accent1"/>
              </a:buClr>
            </a:pPr>
            <a:endParaRPr lang="en-GB" dirty="0">
              <a:latin typeface="Calibri" charset="0"/>
              <a:cs typeface="Calibri" charset="0"/>
            </a:endParaRPr>
          </a:p>
        </p:txBody>
      </p:sp>
    </p:spTree>
    <p:extLst>
      <p:ext uri="{BB962C8B-B14F-4D97-AF65-F5344CB8AC3E}">
        <p14:creationId xmlns:p14="http://schemas.microsoft.com/office/powerpoint/2010/main" val="864296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Blackboard Collaborate tools</a:t>
            </a:r>
            <a:endParaRPr lang="en-GB" sz="4000" dirty="0">
              <a:solidFill>
                <a:srgbClr val="1F497D"/>
              </a:solidFill>
              <a:latin typeface="Calibri" charset="0"/>
              <a:cs typeface="Calibri" charset="0"/>
            </a:endParaRPr>
          </a:p>
        </p:txBody>
      </p:sp>
      <p:pic>
        <p:nvPicPr>
          <p:cNvPr id="4" name="Picture 3" descr="Screen Shot 2014-07-08 at 11.06.27.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3475" y="1692399"/>
            <a:ext cx="9683031" cy="55015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5744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Format of language sessions</a:t>
            </a:r>
            <a:endParaRPr lang="en-GB" sz="4000" dirty="0">
              <a:solidFill>
                <a:srgbClr val="1F497D"/>
              </a:solidFill>
              <a:latin typeface="Calibri" charset="0"/>
              <a:cs typeface="Calibri" charset="0"/>
            </a:endParaRPr>
          </a:p>
        </p:txBody>
      </p:sp>
      <p:sp>
        <p:nvSpPr>
          <p:cNvPr id="28674" name="Content Placeholder 2"/>
          <p:cNvSpPr>
            <a:spLocks noGrp="1"/>
          </p:cNvSpPr>
          <p:nvPr>
            <p:ph idx="1"/>
          </p:nvPr>
        </p:nvSpPr>
        <p:spPr>
          <a:xfrm>
            <a:off x="395288" y="2733675"/>
            <a:ext cx="9410700" cy="5423213"/>
          </a:xfrm>
        </p:spPr>
        <p:txBody>
          <a:bodyPr/>
          <a:lstStyle/>
          <a:p>
            <a:pPr eaLnBrk="1" hangingPunct="1">
              <a:buClr>
                <a:schemeClr val="accent1"/>
              </a:buClr>
            </a:pPr>
            <a:r>
              <a:rPr lang="en-GB" dirty="0" smtClean="0">
                <a:latin typeface="Calibri" charset="0"/>
                <a:cs typeface="Calibri" charset="0"/>
              </a:rPr>
              <a:t>2 main facilitators, 1 taking the lead</a:t>
            </a:r>
          </a:p>
          <a:p>
            <a:pPr eaLnBrk="1" hangingPunct="1">
              <a:buClr>
                <a:schemeClr val="accent1"/>
              </a:buClr>
            </a:pPr>
            <a:r>
              <a:rPr lang="en-GB" dirty="0" smtClean="0">
                <a:latin typeface="Calibri" charset="0"/>
                <a:cs typeface="Calibri" charset="0"/>
              </a:rPr>
              <a:t>1 extra moderator managing a ‘technical help’ breakout room</a:t>
            </a:r>
          </a:p>
          <a:p>
            <a:pPr eaLnBrk="1" hangingPunct="1">
              <a:buClr>
                <a:schemeClr val="accent1"/>
              </a:buClr>
            </a:pPr>
            <a:r>
              <a:rPr lang="en-GB" dirty="0" smtClean="0">
                <a:latin typeface="Calibri" charset="0"/>
                <a:cs typeface="Calibri" charset="0"/>
              </a:rPr>
              <a:t>4 to 6 other teachers observing, occasionally participating</a:t>
            </a:r>
          </a:p>
          <a:p>
            <a:pPr eaLnBrk="1" hangingPunct="1">
              <a:buClr>
                <a:schemeClr val="accent1"/>
              </a:buClr>
            </a:pPr>
            <a:endParaRPr lang="en-GB" dirty="0">
              <a:latin typeface="Calibri" charset="0"/>
              <a:cs typeface="Calibri" charset="0"/>
            </a:endParaRPr>
          </a:p>
          <a:p>
            <a:pPr eaLnBrk="1" hangingPunct="1">
              <a:buClr>
                <a:schemeClr val="accent1"/>
              </a:buClr>
            </a:pPr>
            <a:r>
              <a:rPr lang="en-GB" dirty="0" smtClean="0">
                <a:latin typeface="Calibri" charset="0"/>
                <a:cs typeface="Calibri" charset="0"/>
              </a:rPr>
              <a:t>Series of activities (5 or 6) each using different whiteboard screens and having at least one interactive element (voting, comment in chat, interaction on whiteboard)</a:t>
            </a:r>
          </a:p>
          <a:p>
            <a:pPr eaLnBrk="1" hangingPunct="1">
              <a:buClr>
                <a:schemeClr val="accent1"/>
              </a:buClr>
            </a:pPr>
            <a:r>
              <a:rPr lang="en-GB" dirty="0" smtClean="0">
                <a:latin typeface="Calibri" charset="0"/>
                <a:cs typeface="Calibri" charset="0"/>
              </a:rPr>
              <a:t>In sessions 1 and 2, one small group speaking activity in breakout rooms</a:t>
            </a:r>
          </a:p>
          <a:p>
            <a:pPr eaLnBrk="1" hangingPunct="1">
              <a:buClr>
                <a:schemeClr val="accent1"/>
              </a:buClr>
            </a:pPr>
            <a:endParaRPr lang="en-GB" dirty="0">
              <a:latin typeface="Calibri" charset="0"/>
              <a:cs typeface="Calibri" charset="0"/>
            </a:endParaRPr>
          </a:p>
          <a:p>
            <a:pPr eaLnBrk="1" hangingPunct="1">
              <a:buClr>
                <a:schemeClr val="accent1"/>
              </a:buClr>
            </a:pPr>
            <a:endParaRPr lang="en-GB" dirty="0">
              <a:latin typeface="Calibri" charset="0"/>
              <a:cs typeface="Calibri" charset="0"/>
            </a:endParaRPr>
          </a:p>
        </p:txBody>
      </p:sp>
    </p:spTree>
    <p:extLst>
      <p:ext uri="{BB962C8B-B14F-4D97-AF65-F5344CB8AC3E}">
        <p14:creationId xmlns:p14="http://schemas.microsoft.com/office/powerpoint/2010/main" val="378411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Participation and duration</a:t>
            </a:r>
            <a:endParaRPr lang="en-GB" sz="4000" dirty="0">
              <a:solidFill>
                <a:srgbClr val="1F497D"/>
              </a:solidFill>
              <a:latin typeface="Calibri" charset="0"/>
              <a:cs typeface="Calibri"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98218050"/>
              </p:ext>
            </p:extLst>
          </p:nvPr>
        </p:nvGraphicFramePr>
        <p:xfrm>
          <a:off x="477491" y="2484487"/>
          <a:ext cx="7546440" cy="4387869"/>
        </p:xfrm>
        <a:graphic>
          <a:graphicData uri="http://schemas.openxmlformats.org/drawingml/2006/table">
            <a:tbl>
              <a:tblPr firstRow="1" bandRow="1">
                <a:tableStyleId>{306799F8-075E-4A3A-A7F6-7FBC6576F1A4}</a:tableStyleId>
              </a:tblPr>
              <a:tblGrid>
                <a:gridCol w="487036"/>
                <a:gridCol w="3286184"/>
                <a:gridCol w="1886610"/>
                <a:gridCol w="1886610"/>
              </a:tblGrid>
              <a:tr h="1034803">
                <a:tc>
                  <a:txBody>
                    <a:bodyPr/>
                    <a:lstStyle/>
                    <a:p>
                      <a:endParaRPr lang="en-US" dirty="0">
                        <a:latin typeface="Calibri"/>
                        <a:cs typeface="Calibri"/>
                      </a:endParaRPr>
                    </a:p>
                  </a:txBody>
                  <a:tcPr/>
                </a:tc>
                <a:tc>
                  <a:txBody>
                    <a:bodyPr/>
                    <a:lstStyle/>
                    <a:p>
                      <a:r>
                        <a:rPr lang="en-US" dirty="0" smtClean="0">
                          <a:latin typeface="Calibri"/>
                          <a:cs typeface="Calibri"/>
                        </a:rPr>
                        <a:t>Topic</a:t>
                      </a:r>
                      <a:endParaRPr lang="en-US" dirty="0">
                        <a:latin typeface="Calibri"/>
                        <a:cs typeface="Calibri"/>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Session duration</a:t>
                      </a:r>
                    </a:p>
                  </a:txBody>
                  <a:tcPr/>
                </a:tc>
                <a:tc>
                  <a:txBody>
                    <a:bodyPr/>
                    <a:lstStyle/>
                    <a:p>
                      <a:pPr algn="ctr"/>
                      <a:r>
                        <a:rPr lang="en-US" dirty="0" smtClean="0">
                          <a:latin typeface="Calibri"/>
                          <a:cs typeface="Calibri"/>
                        </a:rPr>
                        <a:t>Participants</a:t>
                      </a:r>
                      <a:r>
                        <a:rPr lang="en-US" baseline="0" dirty="0" smtClean="0">
                          <a:latin typeface="Calibri"/>
                          <a:cs typeface="Calibri"/>
                        </a:rPr>
                        <a:t> </a:t>
                      </a:r>
                    </a:p>
                  </a:txBody>
                  <a:tcPr/>
                </a:tc>
              </a:tr>
              <a:tr h="599529">
                <a:tc>
                  <a:txBody>
                    <a:bodyPr/>
                    <a:lstStyle/>
                    <a:p>
                      <a:r>
                        <a:rPr lang="en-US" dirty="0" smtClean="0">
                          <a:latin typeface="Calibri"/>
                          <a:cs typeface="Calibri"/>
                        </a:rPr>
                        <a:t>1</a:t>
                      </a:r>
                      <a:endParaRPr lang="en-US" dirty="0">
                        <a:latin typeface="Calibri"/>
                        <a:cs typeface="Calibri"/>
                      </a:endParaRPr>
                    </a:p>
                  </a:txBody>
                  <a:tcPr/>
                </a:tc>
                <a:tc>
                  <a:txBody>
                    <a:bodyPr/>
                    <a:lstStyle/>
                    <a:p>
                      <a:r>
                        <a:rPr lang="en-US" dirty="0" err="1" smtClean="0">
                          <a:latin typeface="Calibri"/>
                          <a:cs typeface="Calibri"/>
                        </a:rPr>
                        <a:t>Chercher</a:t>
                      </a:r>
                      <a:r>
                        <a:rPr lang="en-US" dirty="0" smtClean="0">
                          <a:latin typeface="Calibri"/>
                          <a:cs typeface="Calibri"/>
                        </a:rPr>
                        <a:t> un </a:t>
                      </a:r>
                      <a:r>
                        <a:rPr lang="en-US" dirty="0" err="1" smtClean="0">
                          <a:latin typeface="Calibri"/>
                          <a:cs typeface="Calibri"/>
                        </a:rPr>
                        <a:t>emploi</a:t>
                      </a:r>
                      <a:endParaRPr lang="en-US" dirty="0">
                        <a:latin typeface="Calibri"/>
                        <a:cs typeface="Calibri"/>
                      </a:endParaRPr>
                    </a:p>
                  </a:txBody>
                  <a:tcPr/>
                </a:tc>
                <a:tc>
                  <a:txBody>
                    <a:bodyPr/>
                    <a:lstStyle/>
                    <a:p>
                      <a:pPr algn="ctr"/>
                      <a:r>
                        <a:rPr lang="en-US" dirty="0" smtClean="0">
                          <a:latin typeface="Calibri"/>
                          <a:cs typeface="Calibri"/>
                        </a:rPr>
                        <a:t>1:10</a:t>
                      </a:r>
                      <a:endParaRPr lang="en-US" dirty="0">
                        <a:latin typeface="Calibri"/>
                        <a:cs typeface="Calibri"/>
                      </a:endParaRPr>
                    </a:p>
                  </a:txBody>
                  <a:tcPr/>
                </a:tc>
                <a:tc>
                  <a:txBody>
                    <a:bodyPr/>
                    <a:lstStyle/>
                    <a:p>
                      <a:pPr algn="ctr"/>
                      <a:r>
                        <a:rPr lang="en-US" dirty="0" smtClean="0">
                          <a:latin typeface="Calibri"/>
                          <a:cs typeface="Calibri"/>
                        </a:rPr>
                        <a:t>24</a:t>
                      </a:r>
                      <a:endParaRPr lang="en-US" dirty="0">
                        <a:latin typeface="Calibri"/>
                        <a:cs typeface="Calibri"/>
                      </a:endParaRPr>
                    </a:p>
                  </a:txBody>
                  <a:tcPr/>
                </a:tc>
              </a:tr>
              <a:tr h="599529">
                <a:tc>
                  <a:txBody>
                    <a:bodyPr/>
                    <a:lstStyle/>
                    <a:p>
                      <a:r>
                        <a:rPr lang="en-US" dirty="0" smtClean="0">
                          <a:latin typeface="Calibri"/>
                          <a:cs typeface="Calibri"/>
                        </a:rPr>
                        <a:t>2</a:t>
                      </a:r>
                      <a:endParaRPr lang="en-US" dirty="0">
                        <a:latin typeface="Calibri"/>
                        <a:cs typeface="Calibri"/>
                      </a:endParaRPr>
                    </a:p>
                  </a:txBody>
                  <a:tcPr/>
                </a:tc>
                <a:tc>
                  <a:txBody>
                    <a:bodyPr/>
                    <a:lstStyle/>
                    <a:p>
                      <a:r>
                        <a:rPr lang="en-US" dirty="0" err="1" smtClean="0">
                          <a:latin typeface="Calibri"/>
                          <a:cs typeface="Calibri"/>
                        </a:rPr>
                        <a:t>Rédiger</a:t>
                      </a:r>
                      <a:r>
                        <a:rPr lang="en-US" dirty="0" smtClean="0">
                          <a:latin typeface="Calibri"/>
                          <a:cs typeface="Calibri"/>
                        </a:rPr>
                        <a:t> un CV</a:t>
                      </a:r>
                      <a:endParaRPr lang="en-US" dirty="0">
                        <a:latin typeface="Calibri"/>
                        <a:cs typeface="Calibri"/>
                      </a:endParaRPr>
                    </a:p>
                  </a:txBody>
                  <a:tcPr/>
                </a:tc>
                <a:tc>
                  <a:txBody>
                    <a:bodyPr/>
                    <a:lstStyle/>
                    <a:p>
                      <a:pPr algn="ctr"/>
                      <a:r>
                        <a:rPr lang="en-US" dirty="0" smtClean="0">
                          <a:latin typeface="Calibri"/>
                          <a:cs typeface="Calibri"/>
                        </a:rPr>
                        <a:t>1:05</a:t>
                      </a:r>
                      <a:endParaRPr lang="en-US" dirty="0">
                        <a:latin typeface="Calibri"/>
                        <a:cs typeface="Calibri"/>
                      </a:endParaRPr>
                    </a:p>
                  </a:txBody>
                  <a:tcPr/>
                </a:tc>
                <a:tc>
                  <a:txBody>
                    <a:bodyPr/>
                    <a:lstStyle/>
                    <a:p>
                      <a:pPr algn="ctr"/>
                      <a:r>
                        <a:rPr lang="en-US" dirty="0" smtClean="0">
                          <a:latin typeface="Calibri"/>
                          <a:cs typeface="Calibri"/>
                        </a:rPr>
                        <a:t>26</a:t>
                      </a:r>
                      <a:endParaRPr lang="en-US" dirty="0">
                        <a:latin typeface="Calibri"/>
                        <a:cs typeface="Calibri"/>
                      </a:endParaRPr>
                    </a:p>
                  </a:txBody>
                  <a:tcPr/>
                </a:tc>
              </a:tr>
              <a:tr h="599529">
                <a:tc>
                  <a:txBody>
                    <a:bodyPr/>
                    <a:lstStyle/>
                    <a:p>
                      <a:r>
                        <a:rPr lang="en-US" dirty="0" smtClean="0">
                          <a:latin typeface="Calibri"/>
                          <a:cs typeface="Calibri"/>
                        </a:rPr>
                        <a:t>3</a:t>
                      </a:r>
                      <a:endParaRPr lang="en-US" dirty="0">
                        <a:latin typeface="Calibri"/>
                        <a:cs typeface="Calibri"/>
                      </a:endParaRPr>
                    </a:p>
                  </a:txBody>
                  <a:tcPr/>
                </a:tc>
                <a:tc>
                  <a:txBody>
                    <a:bodyPr/>
                    <a:lstStyle/>
                    <a:p>
                      <a:r>
                        <a:rPr lang="en-US" dirty="0" err="1" smtClean="0">
                          <a:latin typeface="Calibri"/>
                          <a:cs typeface="Calibri"/>
                        </a:rPr>
                        <a:t>Rédiger</a:t>
                      </a:r>
                      <a:r>
                        <a:rPr lang="en-US" dirty="0" smtClean="0">
                          <a:latin typeface="Calibri"/>
                          <a:cs typeface="Calibri"/>
                        </a:rPr>
                        <a:t> </a:t>
                      </a:r>
                      <a:r>
                        <a:rPr lang="en-US" dirty="0" err="1" smtClean="0">
                          <a:latin typeface="Calibri"/>
                          <a:cs typeface="Calibri"/>
                        </a:rPr>
                        <a:t>une</a:t>
                      </a:r>
                      <a:r>
                        <a:rPr lang="en-US" dirty="0" smtClean="0">
                          <a:latin typeface="Calibri"/>
                          <a:cs typeface="Calibri"/>
                        </a:rPr>
                        <a:t> </a:t>
                      </a:r>
                      <a:r>
                        <a:rPr lang="en-US" dirty="0" err="1" smtClean="0">
                          <a:latin typeface="Calibri"/>
                          <a:cs typeface="Calibri"/>
                        </a:rPr>
                        <a:t>lettre</a:t>
                      </a:r>
                      <a:r>
                        <a:rPr lang="en-US" dirty="0" smtClean="0">
                          <a:latin typeface="Calibri"/>
                          <a:cs typeface="Calibri"/>
                        </a:rPr>
                        <a:t> de motivation</a:t>
                      </a:r>
                      <a:endParaRPr lang="en-US" dirty="0">
                        <a:latin typeface="Calibri"/>
                        <a:cs typeface="Calibri"/>
                      </a:endParaRPr>
                    </a:p>
                  </a:txBody>
                  <a:tcPr/>
                </a:tc>
                <a:tc>
                  <a:txBody>
                    <a:bodyPr/>
                    <a:lstStyle/>
                    <a:p>
                      <a:pPr algn="ctr"/>
                      <a:r>
                        <a:rPr lang="en-US" dirty="0" smtClean="0">
                          <a:latin typeface="Calibri"/>
                          <a:cs typeface="Calibri"/>
                        </a:rPr>
                        <a:t>0:48</a:t>
                      </a:r>
                      <a:endParaRPr lang="en-US" dirty="0">
                        <a:latin typeface="Calibri"/>
                        <a:cs typeface="Calibri"/>
                      </a:endParaRPr>
                    </a:p>
                  </a:txBody>
                  <a:tcPr/>
                </a:tc>
                <a:tc>
                  <a:txBody>
                    <a:bodyPr/>
                    <a:lstStyle/>
                    <a:p>
                      <a:pPr algn="ctr"/>
                      <a:r>
                        <a:rPr lang="en-US" dirty="0" smtClean="0">
                          <a:latin typeface="Calibri"/>
                          <a:cs typeface="Calibri"/>
                        </a:rPr>
                        <a:t>25</a:t>
                      </a:r>
                      <a:endParaRPr lang="en-US" dirty="0">
                        <a:latin typeface="Calibri"/>
                        <a:cs typeface="Calibri"/>
                      </a:endParaRPr>
                    </a:p>
                  </a:txBody>
                  <a:tcPr/>
                </a:tc>
              </a:tr>
              <a:tr h="599529">
                <a:tc>
                  <a:txBody>
                    <a:bodyPr/>
                    <a:lstStyle/>
                    <a:p>
                      <a:r>
                        <a:rPr lang="en-US" dirty="0" smtClean="0">
                          <a:latin typeface="Calibri"/>
                          <a:cs typeface="Calibri"/>
                        </a:rPr>
                        <a:t>4</a:t>
                      </a:r>
                      <a:endParaRPr lang="en-US" dirty="0">
                        <a:latin typeface="Calibri"/>
                        <a:cs typeface="Calibri"/>
                      </a:endParaRPr>
                    </a:p>
                  </a:txBody>
                  <a:tcPr/>
                </a:tc>
                <a:tc>
                  <a:txBody>
                    <a:bodyPr/>
                    <a:lstStyle/>
                    <a:p>
                      <a:r>
                        <a:rPr lang="en-US" dirty="0" err="1" smtClean="0">
                          <a:latin typeface="Calibri"/>
                          <a:cs typeface="Calibri"/>
                        </a:rPr>
                        <a:t>L’entretien</a:t>
                      </a:r>
                      <a:r>
                        <a:rPr lang="en-US" dirty="0" smtClean="0">
                          <a:latin typeface="Calibri"/>
                          <a:cs typeface="Calibri"/>
                        </a:rPr>
                        <a:t> de </a:t>
                      </a:r>
                      <a:r>
                        <a:rPr lang="en-US" dirty="0" err="1" smtClean="0">
                          <a:latin typeface="Calibri"/>
                          <a:cs typeface="Calibri"/>
                        </a:rPr>
                        <a:t>recrutement</a:t>
                      </a:r>
                      <a:endParaRPr lang="en-US" dirty="0">
                        <a:latin typeface="Calibri"/>
                        <a:cs typeface="Calibri"/>
                      </a:endParaRPr>
                    </a:p>
                  </a:txBody>
                  <a:tcPr/>
                </a:tc>
                <a:tc>
                  <a:txBody>
                    <a:bodyPr/>
                    <a:lstStyle/>
                    <a:p>
                      <a:pPr algn="ctr"/>
                      <a:r>
                        <a:rPr lang="en-US" dirty="0" smtClean="0">
                          <a:latin typeface="Calibri"/>
                          <a:cs typeface="Calibri"/>
                        </a:rPr>
                        <a:t>1:03</a:t>
                      </a:r>
                      <a:endParaRPr lang="en-US" dirty="0">
                        <a:latin typeface="Calibri"/>
                        <a:cs typeface="Calibri"/>
                      </a:endParaRPr>
                    </a:p>
                  </a:txBody>
                  <a:tcPr/>
                </a:tc>
                <a:tc>
                  <a:txBody>
                    <a:bodyPr/>
                    <a:lstStyle/>
                    <a:p>
                      <a:pPr algn="ctr"/>
                      <a:r>
                        <a:rPr lang="en-US" dirty="0" smtClean="0">
                          <a:latin typeface="Calibri"/>
                          <a:cs typeface="Calibri"/>
                        </a:rPr>
                        <a:t>18 </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(technical</a:t>
                      </a:r>
                      <a:r>
                        <a:rPr lang="en-US" baseline="0" dirty="0" smtClean="0">
                          <a:latin typeface="Calibri"/>
                          <a:cs typeface="Calibri"/>
                        </a:rPr>
                        <a:t> issues at start)</a:t>
                      </a:r>
                      <a:endParaRPr lang="en-US" dirty="0" smtClean="0">
                        <a:latin typeface="Calibri"/>
                        <a:cs typeface="Calibri"/>
                      </a:endParaRPr>
                    </a:p>
                  </a:txBody>
                  <a:tcPr/>
                </a:tc>
              </a:tr>
              <a:tr h="599529">
                <a:tc>
                  <a:txBody>
                    <a:bodyPr/>
                    <a:lstStyle/>
                    <a:p>
                      <a:r>
                        <a:rPr lang="en-US" dirty="0" smtClean="0">
                          <a:latin typeface="Calibri"/>
                          <a:cs typeface="Calibri"/>
                        </a:rPr>
                        <a:t>5</a:t>
                      </a:r>
                      <a:endParaRPr lang="en-US" dirty="0">
                        <a:latin typeface="Calibri"/>
                        <a:cs typeface="Calibri"/>
                      </a:endParaRPr>
                    </a:p>
                  </a:txBody>
                  <a:tcPr/>
                </a:tc>
                <a:tc>
                  <a:txBody>
                    <a:bodyPr/>
                    <a:lstStyle/>
                    <a:p>
                      <a:r>
                        <a:rPr lang="en-US" dirty="0" err="1" smtClean="0">
                          <a:latin typeface="Calibri"/>
                          <a:cs typeface="Calibri"/>
                        </a:rPr>
                        <a:t>Travailler</a:t>
                      </a:r>
                      <a:r>
                        <a:rPr lang="en-US" dirty="0" smtClean="0">
                          <a:latin typeface="Calibri"/>
                          <a:cs typeface="Calibri"/>
                        </a:rPr>
                        <a:t> </a:t>
                      </a:r>
                      <a:r>
                        <a:rPr lang="en-US" dirty="0" err="1" smtClean="0">
                          <a:latin typeface="Calibri"/>
                          <a:cs typeface="Calibri"/>
                        </a:rPr>
                        <a:t>dans</a:t>
                      </a:r>
                      <a:r>
                        <a:rPr lang="en-US" dirty="0" smtClean="0">
                          <a:latin typeface="Calibri"/>
                          <a:cs typeface="Calibri"/>
                        </a:rPr>
                        <a:t> </a:t>
                      </a:r>
                      <a:r>
                        <a:rPr lang="en-US" dirty="0" err="1" smtClean="0">
                          <a:latin typeface="Calibri"/>
                          <a:cs typeface="Calibri"/>
                        </a:rPr>
                        <a:t>une</a:t>
                      </a:r>
                      <a:r>
                        <a:rPr lang="en-US" dirty="0" smtClean="0">
                          <a:latin typeface="Calibri"/>
                          <a:cs typeface="Calibri"/>
                        </a:rPr>
                        <a:t> </a:t>
                      </a:r>
                      <a:r>
                        <a:rPr lang="en-US" dirty="0" err="1" smtClean="0">
                          <a:latin typeface="Calibri"/>
                          <a:cs typeface="Calibri"/>
                        </a:rPr>
                        <a:t>équipe</a:t>
                      </a:r>
                      <a:r>
                        <a:rPr lang="en-US" dirty="0" smtClean="0">
                          <a:latin typeface="Calibri"/>
                          <a:cs typeface="Calibri"/>
                        </a:rPr>
                        <a:t> </a:t>
                      </a:r>
                      <a:r>
                        <a:rPr lang="en-US" dirty="0" err="1" smtClean="0">
                          <a:latin typeface="Calibri"/>
                          <a:cs typeface="Calibri"/>
                        </a:rPr>
                        <a:t>multiculturelle</a:t>
                      </a:r>
                      <a:endParaRPr lang="en-US" dirty="0">
                        <a:latin typeface="Calibri"/>
                        <a:cs typeface="Calibri"/>
                      </a:endParaRPr>
                    </a:p>
                  </a:txBody>
                  <a:tcPr/>
                </a:tc>
                <a:tc>
                  <a:txBody>
                    <a:bodyPr/>
                    <a:lstStyle/>
                    <a:p>
                      <a:pPr algn="ctr"/>
                      <a:r>
                        <a:rPr lang="en-US" dirty="0" smtClean="0">
                          <a:latin typeface="Calibri"/>
                          <a:cs typeface="Calibri"/>
                        </a:rPr>
                        <a:t>1:00</a:t>
                      </a:r>
                      <a:endParaRPr lang="en-US" dirty="0">
                        <a:latin typeface="Calibri"/>
                        <a:cs typeface="Calibri"/>
                      </a:endParaRPr>
                    </a:p>
                  </a:txBody>
                  <a:tcPr/>
                </a:tc>
                <a:tc>
                  <a:txBody>
                    <a:bodyPr/>
                    <a:lstStyle/>
                    <a:p>
                      <a:pPr algn="ctr"/>
                      <a:r>
                        <a:rPr lang="en-US" dirty="0" smtClean="0">
                          <a:latin typeface="Calibri"/>
                          <a:cs typeface="Calibri"/>
                        </a:rPr>
                        <a:t>19</a:t>
                      </a:r>
                      <a:endParaRPr lang="en-US" dirty="0">
                        <a:latin typeface="Calibri"/>
                        <a:cs typeface="Calibri"/>
                      </a:endParaRPr>
                    </a:p>
                  </a:txBody>
                  <a:tcPr/>
                </a:tc>
              </a:tr>
            </a:tbl>
          </a:graphicData>
        </a:graphic>
      </p:graphicFrame>
    </p:spTree>
    <p:extLst>
      <p:ext uri="{BB962C8B-B14F-4D97-AF65-F5344CB8AC3E}">
        <p14:creationId xmlns:p14="http://schemas.microsoft.com/office/powerpoint/2010/main" val="966508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8673" name="Title 3"/>
          <p:cNvSpPr>
            <a:spLocks noGrp="1"/>
          </p:cNvSpPr>
          <p:nvPr>
            <p:ph type="title"/>
          </p:nvPr>
        </p:nvSpPr>
        <p:spPr>
          <a:xfrm>
            <a:off x="395288" y="1298217"/>
            <a:ext cx="9410700" cy="1742205"/>
          </a:xfrm>
        </p:spPr>
        <p:txBody>
          <a:bodyPr/>
          <a:lstStyle/>
          <a:p>
            <a:pPr eaLnBrk="1" hangingPunct="1"/>
            <a:r>
              <a:rPr lang="en-GB" sz="5400" dirty="0">
                <a:solidFill>
                  <a:schemeClr val="bg1"/>
                </a:solidFill>
                <a:latin typeface="Calibri" charset="0"/>
                <a:cs typeface="Calibri" charset="0"/>
              </a:rPr>
              <a:t>The </a:t>
            </a:r>
            <a:r>
              <a:rPr lang="en-GB" sz="5400" dirty="0" smtClean="0">
                <a:solidFill>
                  <a:schemeClr val="bg1"/>
                </a:solidFill>
                <a:latin typeface="Calibri" charset="0"/>
                <a:cs typeface="Calibri" charset="0"/>
              </a:rPr>
              <a:t>MOOC</a:t>
            </a:r>
            <a:br>
              <a:rPr lang="en-GB" sz="5400" dirty="0" smtClean="0">
                <a:solidFill>
                  <a:schemeClr val="bg1"/>
                </a:solidFill>
                <a:latin typeface="Calibri" charset="0"/>
                <a:cs typeface="Calibri" charset="0"/>
              </a:rPr>
            </a:br>
            <a:r>
              <a:rPr lang="en-GB" sz="5400" i="1" dirty="0" err="1" smtClean="0">
                <a:solidFill>
                  <a:schemeClr val="bg1"/>
                </a:solidFill>
                <a:latin typeface="Calibri" charset="0"/>
                <a:cs typeface="Calibri" charset="0"/>
              </a:rPr>
              <a:t>Travailler</a:t>
            </a:r>
            <a:r>
              <a:rPr lang="en-GB" sz="5400" i="1" dirty="0" smtClean="0">
                <a:solidFill>
                  <a:schemeClr val="bg1"/>
                </a:solidFill>
                <a:latin typeface="Calibri" charset="0"/>
                <a:cs typeface="Calibri" charset="0"/>
              </a:rPr>
              <a:t> en </a:t>
            </a:r>
            <a:r>
              <a:rPr lang="en-GB" sz="5400" i="1" dirty="0" err="1" smtClean="0">
                <a:solidFill>
                  <a:schemeClr val="bg1"/>
                </a:solidFill>
                <a:latin typeface="Calibri" charset="0"/>
                <a:cs typeface="Calibri" charset="0"/>
              </a:rPr>
              <a:t>français</a:t>
            </a:r>
            <a:endParaRPr lang="en-GB" sz="5400" dirty="0">
              <a:solidFill>
                <a:schemeClr val="bg1"/>
              </a:solidFill>
              <a:latin typeface="Calibri" charset="0"/>
              <a:cs typeface="Calibri" charset="0"/>
            </a:endParaRPr>
          </a:p>
        </p:txBody>
      </p:sp>
    </p:spTree>
    <p:extLst>
      <p:ext uri="{BB962C8B-B14F-4D97-AF65-F5344CB8AC3E}">
        <p14:creationId xmlns:p14="http://schemas.microsoft.com/office/powerpoint/2010/main" val="1529419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Assumptions before the sessions</a:t>
            </a:r>
            <a:endParaRPr lang="en-GB" sz="4000" dirty="0">
              <a:solidFill>
                <a:srgbClr val="1F497D"/>
              </a:solidFill>
              <a:latin typeface="Calibri" charset="0"/>
              <a:cs typeface="Calibri" charset="0"/>
            </a:endParaRPr>
          </a:p>
        </p:txBody>
      </p:sp>
      <p:sp>
        <p:nvSpPr>
          <p:cNvPr id="28674" name="Content Placeholder 2"/>
          <p:cNvSpPr>
            <a:spLocks noGrp="1"/>
          </p:cNvSpPr>
          <p:nvPr>
            <p:ph idx="1"/>
          </p:nvPr>
        </p:nvSpPr>
        <p:spPr>
          <a:xfrm>
            <a:off x="395288" y="1692399"/>
            <a:ext cx="9410700" cy="5767923"/>
          </a:xfrm>
        </p:spPr>
        <p:txBody>
          <a:bodyPr/>
          <a:lstStyle/>
          <a:p>
            <a:pPr marL="0" indent="0" eaLnBrk="1" hangingPunct="1">
              <a:buClr>
                <a:schemeClr val="accent1"/>
              </a:buClr>
              <a:buNone/>
            </a:pPr>
            <a:r>
              <a:rPr lang="en-GB" dirty="0" smtClean="0">
                <a:solidFill>
                  <a:srgbClr val="000000"/>
                </a:solidFill>
                <a:latin typeface="Calibri" charset="0"/>
                <a:cs typeface="Calibri" charset="0"/>
              </a:rPr>
              <a:t>Assumptions the learning design was based on:</a:t>
            </a:r>
          </a:p>
          <a:p>
            <a:pPr eaLnBrk="1" hangingPunct="1">
              <a:buClr>
                <a:schemeClr val="accent1"/>
              </a:buClr>
            </a:pPr>
            <a:r>
              <a:rPr lang="en-US" dirty="0" err="1" smtClean="0">
                <a:solidFill>
                  <a:srgbClr val="000000"/>
                </a:solidFill>
                <a:latin typeface="Calibri" charset="0"/>
              </a:rPr>
              <a:t>OULive</a:t>
            </a:r>
            <a:r>
              <a:rPr lang="en-US" dirty="0" smtClean="0">
                <a:solidFill>
                  <a:srgbClr val="000000"/>
                </a:solidFill>
                <a:latin typeface="Calibri" charset="0"/>
              </a:rPr>
              <a:t> tutorials designed </a:t>
            </a:r>
            <a:r>
              <a:rPr lang="en-US" dirty="0">
                <a:solidFill>
                  <a:srgbClr val="000000"/>
                </a:solidFill>
                <a:latin typeface="Calibri" charset="0"/>
              </a:rPr>
              <a:t>for support more than content (flipped classroom design)</a:t>
            </a:r>
            <a:r>
              <a:rPr lang="en-US" dirty="0" smtClean="0">
                <a:solidFill>
                  <a:srgbClr val="000000"/>
                </a:solidFill>
                <a:latin typeface="Calibri" charset="0"/>
              </a:rPr>
              <a:t>.</a:t>
            </a:r>
          </a:p>
          <a:p>
            <a:pPr eaLnBrk="1" hangingPunct="1">
              <a:buClr>
                <a:schemeClr val="accent1"/>
              </a:buClr>
            </a:pPr>
            <a:r>
              <a:rPr lang="en-US" dirty="0" err="1" smtClean="0">
                <a:solidFill>
                  <a:srgbClr val="000000"/>
                </a:solidFill>
                <a:latin typeface="Calibri" charset="0"/>
              </a:rPr>
              <a:t>OULive</a:t>
            </a:r>
            <a:r>
              <a:rPr lang="en-US" dirty="0" smtClean="0">
                <a:solidFill>
                  <a:srgbClr val="000000"/>
                </a:solidFill>
                <a:latin typeface="Calibri" charset="0"/>
              </a:rPr>
              <a:t> tutorials designed </a:t>
            </a:r>
            <a:r>
              <a:rPr lang="en-US" dirty="0">
                <a:solidFill>
                  <a:srgbClr val="000000"/>
                </a:solidFill>
                <a:latin typeface="Calibri" charset="0"/>
              </a:rPr>
              <a:t>to provide opportunities for practice in speaking and spoken </a:t>
            </a:r>
            <a:r>
              <a:rPr lang="en-US" dirty="0" smtClean="0">
                <a:solidFill>
                  <a:srgbClr val="000000"/>
                </a:solidFill>
                <a:latin typeface="Calibri" charset="0"/>
              </a:rPr>
              <a:t>interaction.</a:t>
            </a:r>
          </a:p>
          <a:p>
            <a:pPr eaLnBrk="1" hangingPunct="1">
              <a:buClr>
                <a:schemeClr val="accent1"/>
              </a:buClr>
            </a:pPr>
            <a:r>
              <a:rPr lang="en-US" dirty="0" smtClean="0">
                <a:solidFill>
                  <a:srgbClr val="000000"/>
                </a:solidFill>
                <a:latin typeface="Calibri" charset="0"/>
              </a:rPr>
              <a:t>Expectation </a:t>
            </a:r>
            <a:r>
              <a:rPr lang="en-US" dirty="0">
                <a:solidFill>
                  <a:srgbClr val="000000"/>
                </a:solidFill>
                <a:latin typeface="Calibri" charset="0"/>
              </a:rPr>
              <a:t>that students who attend will participate in </a:t>
            </a:r>
            <a:r>
              <a:rPr lang="en-US" dirty="0" smtClean="0">
                <a:solidFill>
                  <a:srgbClr val="000000"/>
                </a:solidFill>
                <a:latin typeface="Calibri" charset="0"/>
              </a:rPr>
              <a:t>interactions.</a:t>
            </a:r>
          </a:p>
          <a:p>
            <a:pPr eaLnBrk="1" hangingPunct="1">
              <a:buClr>
                <a:schemeClr val="accent1"/>
              </a:buClr>
            </a:pPr>
            <a:r>
              <a:rPr lang="en-US" dirty="0" smtClean="0">
                <a:solidFill>
                  <a:srgbClr val="000000"/>
                </a:solidFill>
                <a:latin typeface="Calibri" charset="0"/>
              </a:rPr>
              <a:t>Expectation </a:t>
            </a:r>
            <a:r>
              <a:rPr lang="en-US" dirty="0">
                <a:solidFill>
                  <a:srgbClr val="000000"/>
                </a:solidFill>
                <a:latin typeface="Calibri" charset="0"/>
              </a:rPr>
              <a:t>that students are self-motivated and supportive of each other.</a:t>
            </a:r>
          </a:p>
          <a:p>
            <a:pPr eaLnBrk="1" hangingPunct="1">
              <a:buClr>
                <a:schemeClr val="accent1"/>
              </a:buClr>
            </a:pPr>
            <a:r>
              <a:rPr lang="en-GB" dirty="0" smtClean="0">
                <a:solidFill>
                  <a:srgbClr val="000000"/>
                </a:solidFill>
                <a:latin typeface="Calibri" charset="0"/>
                <a:cs typeface="Calibri" charset="0"/>
              </a:rPr>
              <a:t>Expectation that participants would have IT and participatory literacy (Jenkins 2006)</a:t>
            </a:r>
            <a:endParaRPr lang="en-GB" dirty="0">
              <a:solidFill>
                <a:srgbClr val="000000"/>
              </a:solidFill>
              <a:latin typeface="Calibri" charset="0"/>
              <a:cs typeface="Calibri" charset="0"/>
            </a:endParaRPr>
          </a:p>
          <a:p>
            <a:pPr eaLnBrk="1" hangingPunct="1">
              <a:buClr>
                <a:schemeClr val="accent1"/>
              </a:buClr>
            </a:pPr>
            <a:endParaRPr lang="en-GB" dirty="0">
              <a:solidFill>
                <a:srgbClr val="000000"/>
              </a:solidFill>
              <a:latin typeface="Calibri" charset="0"/>
              <a:cs typeface="Calibri" charset="0"/>
            </a:endParaRPr>
          </a:p>
        </p:txBody>
      </p:sp>
    </p:spTree>
    <p:extLst>
      <p:ext uri="{BB962C8B-B14F-4D97-AF65-F5344CB8AC3E}">
        <p14:creationId xmlns:p14="http://schemas.microsoft.com/office/powerpoint/2010/main" val="4194118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Observations following the sessions</a:t>
            </a:r>
            <a:endParaRPr lang="en-GB" sz="4000" dirty="0">
              <a:solidFill>
                <a:srgbClr val="1F497D"/>
              </a:solidFill>
              <a:latin typeface="Calibri" charset="0"/>
              <a:cs typeface="Calibri" charset="0"/>
            </a:endParaRPr>
          </a:p>
        </p:txBody>
      </p:sp>
      <p:sp>
        <p:nvSpPr>
          <p:cNvPr id="5" name="Content Placeholder 2"/>
          <p:cNvSpPr>
            <a:spLocks noGrp="1"/>
          </p:cNvSpPr>
          <p:nvPr>
            <p:ph idx="1"/>
          </p:nvPr>
        </p:nvSpPr>
        <p:spPr>
          <a:xfrm>
            <a:off x="395288" y="1692399"/>
            <a:ext cx="9410700" cy="4906149"/>
          </a:xfrm>
        </p:spPr>
        <p:txBody>
          <a:bodyPr/>
          <a:lstStyle/>
          <a:p>
            <a:pPr marL="0" indent="0" eaLnBrk="1" hangingPunct="1">
              <a:buClr>
                <a:schemeClr val="accent1"/>
              </a:buClr>
              <a:buNone/>
            </a:pPr>
            <a:r>
              <a:rPr lang="en-GB" dirty="0" smtClean="0">
                <a:solidFill>
                  <a:srgbClr val="000000"/>
                </a:solidFill>
                <a:latin typeface="Calibri" charset="0"/>
                <a:cs typeface="Calibri" charset="0"/>
              </a:rPr>
              <a:t>Observations made during and after sessions:</a:t>
            </a:r>
          </a:p>
          <a:p>
            <a:pPr eaLnBrk="1" hangingPunct="1">
              <a:buClr>
                <a:schemeClr val="accent1"/>
              </a:buClr>
            </a:pPr>
            <a:r>
              <a:rPr lang="en-US" dirty="0" smtClean="0">
                <a:solidFill>
                  <a:srgbClr val="000000"/>
                </a:solidFill>
                <a:latin typeface="Calibri" charset="0"/>
              </a:rPr>
              <a:t>Sessions used to keep up motivation and, mainly, for content.</a:t>
            </a:r>
          </a:p>
          <a:p>
            <a:pPr eaLnBrk="1" hangingPunct="1">
              <a:buClr>
                <a:schemeClr val="accent1"/>
              </a:buClr>
            </a:pPr>
            <a:r>
              <a:rPr lang="en-US" dirty="0" smtClean="0">
                <a:solidFill>
                  <a:srgbClr val="000000"/>
                </a:solidFill>
                <a:latin typeface="Calibri" charset="0"/>
              </a:rPr>
              <a:t>The opportunity for speaking practice was not taken up by the majority of participants.</a:t>
            </a:r>
          </a:p>
          <a:p>
            <a:pPr eaLnBrk="1" hangingPunct="1">
              <a:buClr>
                <a:schemeClr val="accent1"/>
              </a:buClr>
            </a:pPr>
            <a:r>
              <a:rPr lang="en-US" dirty="0" smtClean="0">
                <a:solidFill>
                  <a:srgbClr val="000000"/>
                </a:solidFill>
                <a:latin typeface="Calibri" charset="0"/>
              </a:rPr>
              <a:t>The majority of participants remained silent observers.</a:t>
            </a:r>
          </a:p>
          <a:p>
            <a:pPr eaLnBrk="1" hangingPunct="1">
              <a:buClr>
                <a:schemeClr val="accent1"/>
              </a:buClr>
            </a:pPr>
            <a:r>
              <a:rPr lang="en-US" dirty="0" smtClean="0">
                <a:solidFill>
                  <a:srgbClr val="000000"/>
                </a:solidFill>
                <a:latin typeface="Calibri" charset="0"/>
              </a:rPr>
              <a:t>Most of the interactions were between facilitators and participants, not between different participants.</a:t>
            </a:r>
            <a:endParaRPr lang="en-US" dirty="0">
              <a:solidFill>
                <a:srgbClr val="000000"/>
              </a:solidFill>
              <a:latin typeface="Calibri" charset="0"/>
            </a:endParaRPr>
          </a:p>
          <a:p>
            <a:pPr eaLnBrk="1" hangingPunct="1">
              <a:buClr>
                <a:schemeClr val="accent1"/>
              </a:buClr>
            </a:pPr>
            <a:r>
              <a:rPr lang="en-GB" dirty="0" smtClean="0">
                <a:solidFill>
                  <a:srgbClr val="000000"/>
                </a:solidFill>
                <a:latin typeface="Calibri" charset="0"/>
                <a:cs typeface="Calibri" charset="0"/>
              </a:rPr>
              <a:t>Were participants IT literate and adept at online social interaction?</a:t>
            </a:r>
            <a:endParaRPr lang="en-GB" dirty="0">
              <a:solidFill>
                <a:srgbClr val="000000"/>
              </a:solidFill>
              <a:latin typeface="Calibri" charset="0"/>
              <a:cs typeface="Calibri" charset="0"/>
            </a:endParaRPr>
          </a:p>
          <a:p>
            <a:pPr eaLnBrk="1" hangingPunct="1">
              <a:buClr>
                <a:schemeClr val="accent1"/>
              </a:buClr>
            </a:pPr>
            <a:endParaRPr lang="en-GB" dirty="0">
              <a:solidFill>
                <a:srgbClr val="000000"/>
              </a:solidFill>
              <a:latin typeface="Calibri" charset="0"/>
              <a:cs typeface="Calibri" charset="0"/>
            </a:endParaRPr>
          </a:p>
        </p:txBody>
      </p:sp>
    </p:spTree>
    <p:extLst>
      <p:ext uri="{BB962C8B-B14F-4D97-AF65-F5344CB8AC3E}">
        <p14:creationId xmlns:p14="http://schemas.microsoft.com/office/powerpoint/2010/main" val="4194118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Discussion: successes</a:t>
            </a:r>
            <a:endParaRPr lang="en-GB" sz="4000" dirty="0">
              <a:solidFill>
                <a:srgbClr val="1F497D"/>
              </a:solidFill>
              <a:latin typeface="Calibri" charset="0"/>
              <a:cs typeface="Calibri" charset="0"/>
            </a:endParaRPr>
          </a:p>
        </p:txBody>
      </p:sp>
      <p:sp>
        <p:nvSpPr>
          <p:cNvPr id="28674" name="Content Placeholder 2"/>
          <p:cNvSpPr>
            <a:spLocks noGrp="1"/>
          </p:cNvSpPr>
          <p:nvPr>
            <p:ph idx="1"/>
          </p:nvPr>
        </p:nvSpPr>
        <p:spPr>
          <a:xfrm>
            <a:off x="395288" y="2052439"/>
            <a:ext cx="9410700" cy="5681746"/>
          </a:xfrm>
        </p:spPr>
        <p:txBody>
          <a:bodyPr/>
          <a:lstStyle/>
          <a:p>
            <a:pPr eaLnBrk="1" hangingPunct="1">
              <a:buClr>
                <a:schemeClr val="accent1"/>
              </a:buClr>
            </a:pPr>
            <a:endParaRPr lang="en-GB" dirty="0">
              <a:latin typeface="Calibri" charset="0"/>
              <a:cs typeface="Calibri" charset="0"/>
            </a:endParaRPr>
          </a:p>
          <a:p>
            <a:pPr eaLnBrk="1" hangingPunct="1">
              <a:buClr>
                <a:schemeClr val="accent1"/>
              </a:buClr>
            </a:pPr>
            <a:r>
              <a:rPr lang="en-GB" dirty="0">
                <a:latin typeface="Calibri" charset="0"/>
                <a:cs typeface="Calibri" charset="0"/>
              </a:rPr>
              <a:t>The number of participants was fairly stable</a:t>
            </a:r>
            <a:r>
              <a:rPr lang="en-GB" dirty="0" smtClean="0">
                <a:latin typeface="Calibri" charset="0"/>
                <a:cs typeface="Calibri" charset="0"/>
              </a:rPr>
              <a:t>.</a:t>
            </a:r>
            <a:endParaRPr lang="en-GB" dirty="0">
              <a:latin typeface="Calibri" charset="0"/>
              <a:cs typeface="Calibri" charset="0"/>
            </a:endParaRPr>
          </a:p>
          <a:p>
            <a:pPr eaLnBrk="1" hangingPunct="1">
              <a:buClr>
                <a:schemeClr val="accent1"/>
              </a:buClr>
            </a:pPr>
            <a:r>
              <a:rPr lang="en-GB" dirty="0">
                <a:latin typeface="Calibri" charset="0"/>
                <a:cs typeface="Calibri" charset="0"/>
              </a:rPr>
              <a:t>Participants were satisfied with the sessions</a:t>
            </a:r>
            <a:r>
              <a:rPr lang="en-GB" dirty="0" smtClean="0">
                <a:latin typeface="Calibri" charset="0"/>
                <a:cs typeface="Calibri" charset="0"/>
              </a:rPr>
              <a:t>. They were able to get instant feedback on questions and to practise spoken reception and written interaction skills.</a:t>
            </a:r>
            <a:endParaRPr lang="en-GB" dirty="0">
              <a:latin typeface="Calibri" charset="0"/>
              <a:cs typeface="Calibri" charset="0"/>
            </a:endParaRPr>
          </a:p>
          <a:p>
            <a:pPr eaLnBrk="1" hangingPunct="1">
              <a:buClr>
                <a:schemeClr val="accent1"/>
              </a:buClr>
            </a:pPr>
            <a:r>
              <a:rPr lang="en-GB" dirty="0">
                <a:latin typeface="Calibri" charset="0"/>
                <a:cs typeface="Calibri" charset="0"/>
              </a:rPr>
              <a:t>The two </a:t>
            </a:r>
            <a:r>
              <a:rPr lang="en-GB" dirty="0" smtClean="0">
                <a:latin typeface="Calibri" charset="0"/>
                <a:cs typeface="Calibri" charset="0"/>
              </a:rPr>
              <a:t>facilitators were </a:t>
            </a:r>
            <a:r>
              <a:rPr lang="en-GB" dirty="0">
                <a:latin typeface="Calibri" charset="0"/>
                <a:cs typeface="Calibri" charset="0"/>
              </a:rPr>
              <a:t>more positive about the sessions after observing them again than they were immediately afterwards</a:t>
            </a:r>
            <a:r>
              <a:rPr lang="en-GB" dirty="0" smtClean="0">
                <a:latin typeface="Calibri" charset="0"/>
                <a:cs typeface="Calibri" charset="0"/>
              </a:rPr>
              <a:t>.</a:t>
            </a:r>
            <a:endParaRPr lang="en-GB" dirty="0">
              <a:latin typeface="Calibri" charset="0"/>
              <a:cs typeface="Calibri" charset="0"/>
            </a:endParaRPr>
          </a:p>
          <a:p>
            <a:pPr eaLnBrk="1" hangingPunct="1">
              <a:buClr>
                <a:schemeClr val="accent1"/>
              </a:buClr>
            </a:pPr>
            <a:r>
              <a:rPr lang="en-GB" dirty="0" smtClean="0">
                <a:latin typeface="Calibri" charset="0"/>
                <a:cs typeface="Calibri" charset="0"/>
              </a:rPr>
              <a:t>The design of sessions was not effective to elicit spoken interactions between students, but it did elicit other interactions.</a:t>
            </a:r>
          </a:p>
          <a:p>
            <a:pPr eaLnBrk="1" hangingPunct="1">
              <a:buClr>
                <a:schemeClr val="accent1"/>
              </a:buClr>
            </a:pPr>
            <a:endParaRPr lang="en-GB" dirty="0" smtClean="0">
              <a:latin typeface="Calibri" charset="0"/>
              <a:cs typeface="Calibri" charset="0"/>
            </a:endParaRPr>
          </a:p>
        </p:txBody>
      </p:sp>
    </p:spTree>
    <p:extLst>
      <p:ext uri="{BB962C8B-B14F-4D97-AF65-F5344CB8AC3E}">
        <p14:creationId xmlns:p14="http://schemas.microsoft.com/office/powerpoint/2010/main" val="4107486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Discussion: issues</a:t>
            </a:r>
            <a:endParaRPr lang="en-GB" sz="4000" dirty="0">
              <a:solidFill>
                <a:srgbClr val="1F497D"/>
              </a:solidFill>
              <a:latin typeface="Calibri" charset="0"/>
              <a:cs typeface="Calibri" charset="0"/>
            </a:endParaRPr>
          </a:p>
        </p:txBody>
      </p:sp>
      <p:sp>
        <p:nvSpPr>
          <p:cNvPr id="28674" name="Content Placeholder 2"/>
          <p:cNvSpPr>
            <a:spLocks noGrp="1"/>
          </p:cNvSpPr>
          <p:nvPr>
            <p:ph idx="1"/>
          </p:nvPr>
        </p:nvSpPr>
        <p:spPr>
          <a:xfrm>
            <a:off x="395288" y="2052439"/>
            <a:ext cx="9410700" cy="4561439"/>
          </a:xfrm>
        </p:spPr>
        <p:txBody>
          <a:bodyPr/>
          <a:lstStyle/>
          <a:p>
            <a:pPr marL="0" indent="0" eaLnBrk="1" hangingPunct="1">
              <a:buClr>
                <a:schemeClr val="accent1"/>
              </a:buClr>
              <a:buNone/>
            </a:pPr>
            <a:endParaRPr lang="en-GB" dirty="0">
              <a:solidFill>
                <a:srgbClr val="000000"/>
              </a:solidFill>
              <a:latin typeface="Calibri" charset="0"/>
              <a:cs typeface="Calibri" charset="0"/>
            </a:endParaRPr>
          </a:p>
          <a:p>
            <a:pPr eaLnBrk="1" hangingPunct="1">
              <a:buClr>
                <a:schemeClr val="accent1"/>
              </a:buClr>
            </a:pPr>
            <a:r>
              <a:rPr lang="en-GB" dirty="0" smtClean="0">
                <a:solidFill>
                  <a:srgbClr val="000000"/>
                </a:solidFill>
                <a:latin typeface="Calibri" charset="0"/>
                <a:cs typeface="Calibri" charset="0"/>
              </a:rPr>
              <a:t>A different type of student engagement and motivation</a:t>
            </a:r>
          </a:p>
          <a:p>
            <a:pPr eaLnBrk="1" hangingPunct="1">
              <a:buClr>
                <a:schemeClr val="accent1"/>
              </a:buClr>
            </a:pPr>
            <a:r>
              <a:rPr lang="en-GB" dirty="0" smtClean="0">
                <a:solidFill>
                  <a:srgbClr val="000000"/>
                </a:solidFill>
                <a:latin typeface="Calibri" charset="0"/>
                <a:cs typeface="Calibri" charset="0"/>
              </a:rPr>
              <a:t>Different levels of self-regulation compared to OU students?</a:t>
            </a:r>
            <a:endParaRPr lang="en-GB" dirty="0">
              <a:solidFill>
                <a:srgbClr val="000000"/>
              </a:solidFill>
              <a:latin typeface="Calibri" charset="0"/>
              <a:cs typeface="Calibri" charset="0"/>
            </a:endParaRPr>
          </a:p>
          <a:p>
            <a:pPr eaLnBrk="1" hangingPunct="1">
              <a:buClr>
                <a:schemeClr val="accent1"/>
              </a:buClr>
            </a:pPr>
            <a:r>
              <a:rPr lang="en-GB" dirty="0" smtClean="0">
                <a:solidFill>
                  <a:srgbClr val="000000"/>
                </a:solidFill>
                <a:latin typeface="Calibri" charset="0"/>
                <a:cs typeface="Calibri" charset="0"/>
              </a:rPr>
              <a:t>Intercultural issues / behaviours </a:t>
            </a:r>
          </a:p>
          <a:p>
            <a:pPr eaLnBrk="1" hangingPunct="1">
              <a:buClr>
                <a:schemeClr val="accent1"/>
              </a:buClr>
            </a:pPr>
            <a:r>
              <a:rPr lang="en-GB" dirty="0" smtClean="0">
                <a:solidFill>
                  <a:srgbClr val="000000"/>
                </a:solidFill>
                <a:latin typeface="Calibri" charset="0"/>
                <a:cs typeface="Calibri" charset="0"/>
              </a:rPr>
              <a:t>Short timeframe: lack of time to establish common rules?</a:t>
            </a:r>
          </a:p>
          <a:p>
            <a:pPr eaLnBrk="1" hangingPunct="1">
              <a:buClr>
                <a:schemeClr val="accent1"/>
              </a:buClr>
            </a:pPr>
            <a:r>
              <a:rPr lang="en-GB" dirty="0" smtClean="0">
                <a:solidFill>
                  <a:srgbClr val="000000"/>
                </a:solidFill>
                <a:latin typeface="Calibri" charset="0"/>
                <a:cs typeface="Calibri" charset="0"/>
              </a:rPr>
              <a:t>Issues around the balance between students and teachers in participants</a:t>
            </a:r>
            <a:endParaRPr lang="en-GB" dirty="0">
              <a:solidFill>
                <a:srgbClr val="000000"/>
              </a:solidFill>
              <a:latin typeface="Calibri" charset="0"/>
              <a:cs typeface="Calibri" charset="0"/>
            </a:endParaRPr>
          </a:p>
          <a:p>
            <a:pPr eaLnBrk="1" hangingPunct="1">
              <a:buClr>
                <a:schemeClr val="accent1"/>
              </a:buClr>
            </a:pPr>
            <a:endParaRPr lang="en-GB" dirty="0" smtClean="0">
              <a:solidFill>
                <a:srgbClr val="000000"/>
              </a:solidFill>
              <a:latin typeface="Calibri" charset="0"/>
              <a:cs typeface="Calibri" charset="0"/>
            </a:endParaRPr>
          </a:p>
          <a:p>
            <a:pPr marL="349250" lvl="1" indent="0" eaLnBrk="1" hangingPunct="1">
              <a:buClr>
                <a:schemeClr val="accent1"/>
              </a:buClr>
              <a:buNone/>
            </a:pPr>
            <a:r>
              <a:rPr lang="en-GB" dirty="0" smtClean="0">
                <a:solidFill>
                  <a:srgbClr val="000000"/>
                </a:solidFill>
                <a:latin typeface="Calibri" charset="0"/>
                <a:cs typeface="Calibri" charset="0"/>
                <a:sym typeface="Wingdings"/>
              </a:rPr>
              <a:t> Difficulty to create a one-size fits all learning design.</a:t>
            </a:r>
            <a:endParaRPr lang="en-GB" dirty="0">
              <a:solidFill>
                <a:srgbClr val="000000"/>
              </a:solidFill>
              <a:latin typeface="Calibri" charset="0"/>
              <a:cs typeface="Calibri" charset="0"/>
            </a:endParaRPr>
          </a:p>
        </p:txBody>
      </p:sp>
    </p:spTree>
    <p:extLst>
      <p:ext uri="{BB962C8B-B14F-4D97-AF65-F5344CB8AC3E}">
        <p14:creationId xmlns:p14="http://schemas.microsoft.com/office/powerpoint/2010/main" val="4247494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Conclusions</a:t>
            </a:r>
            <a:endParaRPr lang="en-GB" sz="4000" dirty="0">
              <a:solidFill>
                <a:srgbClr val="1F497D"/>
              </a:solidFill>
              <a:latin typeface="Calibri" charset="0"/>
              <a:cs typeface="Calibri" charset="0"/>
            </a:endParaRPr>
          </a:p>
        </p:txBody>
      </p:sp>
      <p:sp>
        <p:nvSpPr>
          <p:cNvPr id="28674" name="Content Placeholder 2"/>
          <p:cNvSpPr>
            <a:spLocks noGrp="1"/>
          </p:cNvSpPr>
          <p:nvPr>
            <p:ph idx="1"/>
          </p:nvPr>
        </p:nvSpPr>
        <p:spPr>
          <a:xfrm>
            <a:off x="395288" y="1836415"/>
            <a:ext cx="9410700" cy="6715875"/>
          </a:xfrm>
        </p:spPr>
        <p:txBody>
          <a:bodyPr/>
          <a:lstStyle/>
          <a:p>
            <a:pPr eaLnBrk="1" hangingPunct="1">
              <a:buClr>
                <a:schemeClr val="accent1"/>
              </a:buClr>
            </a:pPr>
            <a:r>
              <a:rPr lang="en-GB" dirty="0" smtClean="0">
                <a:latin typeface="Calibri" charset="0"/>
                <a:cs typeface="Calibri" charset="0"/>
              </a:rPr>
              <a:t>There is a role to be played by online synchronous sessions to elicit real-time interactions, but they are not likely to be spoken interactions.</a:t>
            </a:r>
          </a:p>
          <a:p>
            <a:pPr eaLnBrk="1" hangingPunct="1">
              <a:buClr>
                <a:schemeClr val="accent1"/>
              </a:buClr>
            </a:pPr>
            <a:endParaRPr lang="en-GB" dirty="0">
              <a:latin typeface="Calibri" charset="0"/>
              <a:cs typeface="Calibri" charset="0"/>
            </a:endParaRPr>
          </a:p>
          <a:p>
            <a:pPr eaLnBrk="1" hangingPunct="1">
              <a:buClr>
                <a:schemeClr val="accent1"/>
              </a:buClr>
            </a:pPr>
            <a:r>
              <a:rPr lang="en-GB" dirty="0" smtClean="0">
                <a:latin typeface="Calibri" charset="0"/>
                <a:cs typeface="Calibri" charset="0"/>
              </a:rPr>
              <a:t>They do add value compared to asynchronous interactions (providing instant feedback on activities, and </a:t>
            </a:r>
            <a:r>
              <a:rPr lang="en-GB" dirty="0">
                <a:latin typeface="Calibri" charset="0"/>
                <a:cs typeface="Calibri" charset="0"/>
              </a:rPr>
              <a:t>practice </a:t>
            </a:r>
            <a:r>
              <a:rPr lang="en-GB" dirty="0" smtClean="0">
                <a:latin typeface="Calibri" charset="0"/>
                <a:cs typeface="Calibri" charset="0"/>
              </a:rPr>
              <a:t>of spoken reception skills with opportunity for questions).</a:t>
            </a:r>
          </a:p>
          <a:p>
            <a:pPr eaLnBrk="1" hangingPunct="1">
              <a:buClr>
                <a:schemeClr val="accent1"/>
              </a:buClr>
            </a:pPr>
            <a:endParaRPr lang="en-GB" dirty="0">
              <a:latin typeface="Calibri" charset="0"/>
              <a:cs typeface="Calibri" charset="0"/>
            </a:endParaRPr>
          </a:p>
          <a:p>
            <a:pPr eaLnBrk="1" hangingPunct="1">
              <a:buClr>
                <a:schemeClr val="accent1"/>
              </a:buClr>
            </a:pPr>
            <a:r>
              <a:rPr lang="en-GB" dirty="0" smtClean="0">
                <a:latin typeface="Calibri" charset="0"/>
                <a:cs typeface="Calibri" charset="0"/>
              </a:rPr>
              <a:t>MOOCs </a:t>
            </a:r>
            <a:r>
              <a:rPr lang="en-GB" dirty="0">
                <a:latin typeface="Calibri" charset="0"/>
                <a:cs typeface="Calibri" charset="0"/>
              </a:rPr>
              <a:t>are a different context from traditional courses; different assumptions must be used in the design of synchronous sessions.</a:t>
            </a:r>
          </a:p>
          <a:p>
            <a:pPr eaLnBrk="1" hangingPunct="1">
              <a:buClr>
                <a:schemeClr val="accent1"/>
              </a:buClr>
            </a:pPr>
            <a:endParaRPr lang="en-GB" dirty="0">
              <a:latin typeface="Calibri" charset="0"/>
              <a:cs typeface="Calibri" charset="0"/>
            </a:endParaRPr>
          </a:p>
          <a:p>
            <a:pPr eaLnBrk="1" hangingPunct="1">
              <a:buClr>
                <a:schemeClr val="accent1"/>
              </a:buClr>
            </a:pPr>
            <a:endParaRPr lang="en-GB" dirty="0">
              <a:latin typeface="Calibri" charset="0"/>
              <a:cs typeface="Calibri" charset="0"/>
            </a:endParaRPr>
          </a:p>
          <a:p>
            <a:pPr eaLnBrk="1" hangingPunct="1">
              <a:buClr>
                <a:schemeClr val="accent1"/>
              </a:buClr>
            </a:pPr>
            <a:endParaRPr lang="en-GB" dirty="0">
              <a:latin typeface="Calibri" charset="0"/>
              <a:cs typeface="Calibri" charset="0"/>
            </a:endParaRPr>
          </a:p>
        </p:txBody>
      </p:sp>
    </p:spTree>
    <p:extLst>
      <p:ext uri="{BB962C8B-B14F-4D97-AF65-F5344CB8AC3E}">
        <p14:creationId xmlns:p14="http://schemas.microsoft.com/office/powerpoint/2010/main" val="4107486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References</a:t>
            </a:r>
            <a:endParaRPr lang="en-GB" sz="4000" dirty="0">
              <a:solidFill>
                <a:srgbClr val="1F497D"/>
              </a:solidFill>
              <a:latin typeface="Calibri" charset="0"/>
              <a:cs typeface="Calibri" charset="0"/>
            </a:endParaRPr>
          </a:p>
        </p:txBody>
      </p:sp>
      <p:sp>
        <p:nvSpPr>
          <p:cNvPr id="28674" name="Content Placeholder 2"/>
          <p:cNvSpPr>
            <a:spLocks noGrp="1"/>
          </p:cNvSpPr>
          <p:nvPr>
            <p:ph idx="1"/>
          </p:nvPr>
        </p:nvSpPr>
        <p:spPr>
          <a:xfrm>
            <a:off x="395288" y="1404367"/>
            <a:ext cx="9410700" cy="6358853"/>
          </a:xfrm>
        </p:spPr>
        <p:txBody>
          <a:bodyPr/>
          <a:lstStyle/>
          <a:p>
            <a:pPr eaLnBrk="1" hangingPunct="1">
              <a:buClr>
                <a:schemeClr val="accent1"/>
              </a:buClr>
            </a:pPr>
            <a:r>
              <a:rPr lang="en-GB" sz="2400" dirty="0">
                <a:latin typeface="Calibri" charset="0"/>
                <a:cs typeface="Calibri" charset="0"/>
              </a:rPr>
              <a:t>Cormier, D. (2010a). “What is a MOOC?” Retrieved from </a:t>
            </a:r>
            <a:r>
              <a:rPr lang="en-US" sz="2400" dirty="0">
                <a:latin typeface="Calibri" charset="0"/>
                <a:cs typeface="Calibri" charset="0"/>
                <a:hlinkClick r:id="rId3"/>
              </a:rPr>
              <a:t>http://www.youtube.com/watch?v=eW3gMGqcZQc</a:t>
            </a:r>
            <a:r>
              <a:rPr lang="en-GB" sz="2400" dirty="0">
                <a:latin typeface="Calibri" charset="0"/>
                <a:cs typeface="Calibri" charset="0"/>
              </a:rPr>
              <a:t> </a:t>
            </a:r>
          </a:p>
          <a:p>
            <a:pPr eaLnBrk="1" hangingPunct="1">
              <a:buClr>
                <a:schemeClr val="accent1"/>
              </a:buClr>
            </a:pPr>
            <a:r>
              <a:rPr lang="en-GB" sz="2400" dirty="0" smtClean="0">
                <a:latin typeface="Calibri" charset="0"/>
                <a:cs typeface="Calibri" charset="0"/>
              </a:rPr>
              <a:t>Jenkins</a:t>
            </a:r>
            <a:r>
              <a:rPr lang="en-GB" sz="2400" dirty="0">
                <a:latin typeface="Calibri" charset="0"/>
                <a:cs typeface="Calibri" charset="0"/>
              </a:rPr>
              <a:t>, H. (with Clinton, K., </a:t>
            </a:r>
            <a:r>
              <a:rPr lang="en-GB" sz="2400" dirty="0" err="1">
                <a:latin typeface="Calibri" charset="0"/>
                <a:cs typeface="Calibri" charset="0"/>
              </a:rPr>
              <a:t>Purushotma</a:t>
            </a:r>
            <a:r>
              <a:rPr lang="en-GB" sz="2400" dirty="0">
                <a:latin typeface="Calibri" charset="0"/>
                <a:cs typeface="Calibri" charset="0"/>
              </a:rPr>
              <a:t>, R., Robison, A. J., &amp; </a:t>
            </a:r>
            <a:r>
              <a:rPr lang="en-GB" sz="2400" dirty="0" err="1">
                <a:latin typeface="Calibri" charset="0"/>
                <a:cs typeface="Calibri" charset="0"/>
              </a:rPr>
              <a:t>Weigel</a:t>
            </a:r>
            <a:r>
              <a:rPr lang="en-GB" sz="2400" dirty="0">
                <a:latin typeface="Calibri" charset="0"/>
                <a:cs typeface="Calibri" charset="0"/>
              </a:rPr>
              <a:t>, M.). (2006). Confronting the </a:t>
            </a:r>
            <a:r>
              <a:rPr lang="en-GB" sz="2400" dirty="0" smtClean="0">
                <a:latin typeface="Calibri" charset="0"/>
                <a:cs typeface="Calibri" charset="0"/>
              </a:rPr>
              <a:t>challenges </a:t>
            </a:r>
            <a:r>
              <a:rPr lang="en-GB" sz="2400" dirty="0">
                <a:latin typeface="Calibri" charset="0"/>
                <a:cs typeface="Calibri" charset="0"/>
              </a:rPr>
              <a:t>of participatory culture: Media education for the 21st century. Chicago, IL: MacArthur </a:t>
            </a:r>
            <a:r>
              <a:rPr lang="en-GB" sz="2400" dirty="0" smtClean="0">
                <a:latin typeface="Calibri" charset="0"/>
                <a:cs typeface="Calibri" charset="0"/>
              </a:rPr>
              <a:t>Foundation</a:t>
            </a:r>
            <a:r>
              <a:rPr lang="en-GB" sz="2400" dirty="0">
                <a:latin typeface="Calibri" charset="0"/>
                <a:cs typeface="Calibri" charset="0"/>
              </a:rPr>
              <a:t>. Retrieved from </a:t>
            </a:r>
            <a:r>
              <a:rPr lang="en-GB" sz="2400" dirty="0">
                <a:latin typeface="Calibri" charset="0"/>
                <a:cs typeface="Calibri" charset="0"/>
                <a:hlinkClick r:id="rId4"/>
              </a:rPr>
              <a:t>http://digitallearning.macfound.org/atf/cf/%7B7E45C7E0-A3E0-4B89</a:t>
            </a:r>
            <a:r>
              <a:rPr lang="en-GB" sz="2400" dirty="0" smtClean="0">
                <a:latin typeface="Calibri" charset="0"/>
                <a:cs typeface="Calibri" charset="0"/>
                <a:hlinkClick r:id="rId4"/>
              </a:rPr>
              <a:t>-AC9C-E807E1B0AE4E%</a:t>
            </a:r>
            <a:r>
              <a:rPr lang="en-GB" sz="2400" dirty="0">
                <a:latin typeface="Calibri" charset="0"/>
                <a:cs typeface="Calibri" charset="0"/>
                <a:hlinkClick r:id="rId4"/>
              </a:rPr>
              <a:t>7D/</a:t>
            </a:r>
            <a:r>
              <a:rPr lang="en-GB" sz="2400" dirty="0" smtClean="0">
                <a:latin typeface="Calibri" charset="0"/>
                <a:cs typeface="Calibri" charset="0"/>
                <a:hlinkClick r:id="rId4"/>
              </a:rPr>
              <a:t>JENKINS_WHITE_PAPER.PDF</a:t>
            </a:r>
            <a:r>
              <a:rPr lang="en-GB" sz="2400" dirty="0" smtClean="0">
                <a:latin typeface="Calibri" charset="0"/>
                <a:cs typeface="Calibri" charset="0"/>
              </a:rPr>
              <a:t>  </a:t>
            </a:r>
            <a:endParaRPr lang="en-GB" sz="2400" dirty="0">
              <a:latin typeface="Calibri" charset="0"/>
              <a:cs typeface="Calibri" charset="0"/>
            </a:endParaRPr>
          </a:p>
          <a:p>
            <a:pPr eaLnBrk="1" hangingPunct="1">
              <a:buClr>
                <a:schemeClr val="accent1"/>
              </a:buClr>
            </a:pPr>
            <a:r>
              <a:rPr lang="en-GB" sz="2400" dirty="0" smtClean="0">
                <a:latin typeface="Calibri" charset="0"/>
                <a:cs typeface="Calibri" charset="0"/>
              </a:rPr>
              <a:t>Lane</a:t>
            </a:r>
            <a:r>
              <a:rPr lang="en-GB" sz="2400" dirty="0">
                <a:latin typeface="Calibri" charset="0"/>
                <a:cs typeface="Calibri" charset="0"/>
              </a:rPr>
              <a:t>, L. (2012). Three kinds of MOOCs. Retrieved from </a:t>
            </a:r>
            <a:r>
              <a:rPr lang="en-US" sz="2400" dirty="0">
                <a:latin typeface="Calibri" charset="0"/>
                <a:cs typeface="Calibri" charset="0"/>
                <a:hlinkClick r:id="rId5"/>
              </a:rPr>
              <a:t>http://lisahistory.net/wordpress/2012/08/three-kinds-of-moocs/</a:t>
            </a:r>
            <a:r>
              <a:rPr lang="en-GB" sz="2400" dirty="0">
                <a:latin typeface="Calibri" charset="0"/>
                <a:cs typeface="Calibri" charset="0"/>
              </a:rPr>
              <a:t> </a:t>
            </a:r>
          </a:p>
          <a:p>
            <a:pPr eaLnBrk="1" hangingPunct="1">
              <a:buClr>
                <a:schemeClr val="accent1"/>
              </a:buClr>
            </a:pPr>
            <a:r>
              <a:rPr lang="fr-FR" sz="2400" dirty="0" err="1">
                <a:latin typeface="Calibri" charset="0"/>
                <a:cs typeface="Calibri" charset="0"/>
              </a:rPr>
              <a:t>Vaufrey</a:t>
            </a:r>
            <a:r>
              <a:rPr lang="fr-FR" sz="2400" dirty="0">
                <a:latin typeface="Calibri" charset="0"/>
                <a:cs typeface="Calibri" charset="0"/>
              </a:rPr>
              <a:t>, C (2013) "Travailler en français", le premier MOOC de FLE. </a:t>
            </a:r>
            <a:r>
              <a:rPr lang="en-GB" sz="2400" dirty="0">
                <a:latin typeface="Calibri" charset="0"/>
                <a:cs typeface="Calibri" charset="0"/>
              </a:rPr>
              <a:t>Retrieved from </a:t>
            </a:r>
            <a:r>
              <a:rPr lang="en-US" sz="2400" dirty="0">
                <a:latin typeface="Calibri" charset="0"/>
                <a:cs typeface="Calibri" charset="0"/>
                <a:hlinkClick r:id="rId6"/>
              </a:rPr>
              <a:t>http://cursus.edu/article/21244/travailler-francais-premier-mooc-fle/#.UzMK6Kh_tQA</a:t>
            </a:r>
            <a:r>
              <a:rPr lang="en-GB" sz="2400" dirty="0">
                <a:latin typeface="Calibri" charset="0"/>
                <a:cs typeface="Calibri" charset="0"/>
              </a:rPr>
              <a:t> </a:t>
            </a:r>
          </a:p>
          <a:p>
            <a:pPr eaLnBrk="1" hangingPunct="1">
              <a:buClr>
                <a:schemeClr val="accent1"/>
              </a:buClr>
            </a:pPr>
            <a:endParaRPr lang="en-GB" sz="2400" dirty="0">
              <a:latin typeface="Calibri" charset="0"/>
              <a:cs typeface="Calibri" charset="0"/>
            </a:endParaRPr>
          </a:p>
          <a:p>
            <a:pPr eaLnBrk="1" hangingPunct="1">
              <a:buClr>
                <a:schemeClr val="accent1"/>
              </a:buClr>
            </a:pPr>
            <a:endParaRPr lang="en-GB" sz="2400" dirty="0">
              <a:latin typeface="Calibri" charset="0"/>
              <a:cs typeface="Calibri" charset="0"/>
            </a:endParaRPr>
          </a:p>
        </p:txBody>
      </p:sp>
    </p:spTree>
    <p:extLst>
      <p:ext uri="{BB962C8B-B14F-4D97-AF65-F5344CB8AC3E}">
        <p14:creationId xmlns:p14="http://schemas.microsoft.com/office/powerpoint/2010/main" val="505458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04813" y="2310228"/>
            <a:ext cx="9410700" cy="3650420"/>
          </a:xfrm>
        </p:spPr>
        <p:txBody>
          <a:bodyPr/>
          <a:lstStyle/>
          <a:p>
            <a:pPr eaLnBrk="1" hangingPunct="1"/>
            <a:r>
              <a:rPr lang="en-GB" sz="4000" u="sng" dirty="0" err="1" smtClean="0">
                <a:solidFill>
                  <a:srgbClr val="4F81BD"/>
                </a:solidFill>
                <a:latin typeface="Calibri" charset="0"/>
                <a:cs typeface="Calibri" charset="0"/>
              </a:rPr>
              <a:t>elodie.vialleton</a:t>
            </a:r>
            <a:r>
              <a:rPr lang="en-GB" sz="4000" u="sng" dirty="0" err="1">
                <a:solidFill>
                  <a:srgbClr val="4F81BD"/>
                </a:solidFill>
                <a:latin typeface="Calibri" charset="0"/>
                <a:cs typeface="Calibri" charset="0"/>
              </a:rPr>
              <a:t>@open.ac.uk</a:t>
            </a:r>
            <a:r>
              <a:rPr lang="en-GB" sz="4000" u="sng" dirty="0">
                <a:solidFill>
                  <a:srgbClr val="4F81BD"/>
                </a:solidFill>
                <a:latin typeface="Calibri" charset="0"/>
                <a:cs typeface="Calibri" charset="0"/>
              </a:rPr>
              <a:t/>
            </a:r>
            <a:br>
              <a:rPr lang="en-GB" sz="4000" u="sng" dirty="0">
                <a:solidFill>
                  <a:srgbClr val="4F81BD"/>
                </a:solidFill>
                <a:latin typeface="Calibri" charset="0"/>
                <a:cs typeface="Calibri" charset="0"/>
              </a:rPr>
            </a:br>
            <a:r>
              <a:rPr lang="en-GB" sz="3200" dirty="0">
                <a:solidFill>
                  <a:schemeClr val="accent1"/>
                </a:solidFill>
                <a:latin typeface="Calibri" charset="0"/>
                <a:cs typeface="Calibri" charset="0"/>
              </a:rPr>
              <a:t/>
            </a:r>
            <a:br>
              <a:rPr lang="en-GB" sz="3200" dirty="0">
                <a:solidFill>
                  <a:schemeClr val="accent1"/>
                </a:solidFill>
                <a:latin typeface="Calibri" charset="0"/>
                <a:cs typeface="Calibri" charset="0"/>
              </a:rPr>
            </a:br>
            <a:r>
              <a:rPr lang="en-GB" sz="3200" dirty="0">
                <a:solidFill>
                  <a:schemeClr val="tx1"/>
                </a:solidFill>
                <a:latin typeface="Calibri" charset="0"/>
                <a:cs typeface="Calibri" charset="0"/>
              </a:rPr>
              <a:t>Faculty of Education and Language Studies</a:t>
            </a:r>
            <a:br>
              <a:rPr lang="en-GB" sz="3200" dirty="0">
                <a:solidFill>
                  <a:schemeClr val="tx1"/>
                </a:solidFill>
                <a:latin typeface="Calibri" charset="0"/>
                <a:cs typeface="Calibri" charset="0"/>
              </a:rPr>
            </a:br>
            <a:r>
              <a:rPr lang="en-GB" sz="3200" dirty="0">
                <a:solidFill>
                  <a:schemeClr val="tx1"/>
                </a:solidFill>
                <a:latin typeface="Calibri" charset="0"/>
                <a:cs typeface="Calibri" charset="0"/>
              </a:rPr>
              <a:t>The Open University</a:t>
            </a:r>
            <a:br>
              <a:rPr lang="en-GB" sz="3200" dirty="0">
                <a:solidFill>
                  <a:schemeClr val="tx1"/>
                </a:solidFill>
                <a:latin typeface="Calibri" charset="0"/>
                <a:cs typeface="Calibri" charset="0"/>
              </a:rPr>
            </a:br>
            <a:r>
              <a:rPr lang="en-GB" sz="3200" dirty="0">
                <a:solidFill>
                  <a:schemeClr val="tx1"/>
                </a:solidFill>
                <a:latin typeface="Calibri" charset="0"/>
                <a:cs typeface="Calibri" charset="0"/>
              </a:rPr>
              <a:t>Walton Hall</a:t>
            </a:r>
            <a:br>
              <a:rPr lang="en-GB" sz="3200" dirty="0">
                <a:solidFill>
                  <a:schemeClr val="tx1"/>
                </a:solidFill>
                <a:latin typeface="Calibri" charset="0"/>
                <a:cs typeface="Calibri" charset="0"/>
              </a:rPr>
            </a:br>
            <a:r>
              <a:rPr lang="en-GB" sz="3200" dirty="0">
                <a:solidFill>
                  <a:schemeClr val="tx1"/>
                </a:solidFill>
                <a:latin typeface="Calibri" charset="0"/>
                <a:cs typeface="Calibri" charset="0"/>
              </a:rPr>
              <a:t>Milton Keynes</a:t>
            </a:r>
            <a:br>
              <a:rPr lang="en-GB" sz="3200" dirty="0">
                <a:solidFill>
                  <a:schemeClr val="tx1"/>
                </a:solidFill>
                <a:latin typeface="Calibri" charset="0"/>
                <a:cs typeface="Calibri" charset="0"/>
              </a:rPr>
            </a:br>
            <a:r>
              <a:rPr lang="en-GB" sz="3200" dirty="0">
                <a:solidFill>
                  <a:schemeClr val="tx1"/>
                </a:solidFill>
                <a:latin typeface="Calibri" charset="0"/>
                <a:cs typeface="Calibri" charset="0"/>
              </a:rPr>
              <a:t>MK7 6AA</a:t>
            </a:r>
          </a:p>
        </p:txBody>
      </p:sp>
      <p:sp>
        <p:nvSpPr>
          <p:cNvPr id="51202" name="Rectangle 3"/>
          <p:cNvSpPr>
            <a:spLocks noGrp="1" noChangeArrowheads="1"/>
          </p:cNvSpPr>
          <p:nvPr>
            <p:ph idx="1"/>
          </p:nvPr>
        </p:nvSpPr>
        <p:spPr>
          <a:xfrm>
            <a:off x="404813" y="6191250"/>
            <a:ext cx="9410700" cy="541338"/>
          </a:xfrm>
        </p:spPr>
        <p:txBody>
          <a:bodyPr/>
          <a:lstStyle/>
          <a:p>
            <a:pPr eaLnBrk="1" hangingPunct="1">
              <a:buFontTx/>
              <a:buNone/>
            </a:pPr>
            <a:r>
              <a:rPr lang="en-GB" sz="3000">
                <a:latin typeface="Calibri" charset="0"/>
                <a:cs typeface="Calibri" charset="0"/>
              </a:rPr>
              <a:t>www.open.ac.uk</a:t>
            </a:r>
          </a:p>
        </p:txBody>
      </p:sp>
      <p:pic>
        <p:nvPicPr>
          <p:cNvPr id="51203" name="Picture 4" descr="OUPowerPoint38mmMai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69163" y="395288"/>
            <a:ext cx="2946400"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4813" y="828303"/>
            <a:ext cx="5616624" cy="707886"/>
          </a:xfrm>
          <a:prstGeom prst="rect">
            <a:avLst/>
          </a:prstGeom>
          <a:noFill/>
        </p:spPr>
        <p:txBody>
          <a:bodyPr wrap="square" rtlCol="0">
            <a:spAutoFit/>
          </a:bodyPr>
          <a:lstStyle/>
          <a:p>
            <a:r>
              <a:rPr lang="en-US" sz="4000" b="1" dirty="0">
                <a:solidFill>
                  <a:schemeClr val="tx1"/>
                </a:solidFill>
                <a:latin typeface="Calibri" charset="0"/>
                <a:cs typeface="Calibri" charset="0"/>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The </a:t>
            </a:r>
            <a:r>
              <a:rPr lang="en-GB" sz="4000" i="1" dirty="0" err="1" smtClean="0">
                <a:solidFill>
                  <a:srgbClr val="1F497D"/>
                </a:solidFill>
                <a:latin typeface="Calibri" charset="0"/>
                <a:cs typeface="Calibri" charset="0"/>
              </a:rPr>
              <a:t>Travailler</a:t>
            </a:r>
            <a:r>
              <a:rPr lang="en-GB" sz="4000" i="1" dirty="0" smtClean="0">
                <a:solidFill>
                  <a:srgbClr val="1F497D"/>
                </a:solidFill>
                <a:latin typeface="Calibri" charset="0"/>
                <a:cs typeface="Calibri" charset="0"/>
              </a:rPr>
              <a:t> en </a:t>
            </a:r>
            <a:r>
              <a:rPr lang="en-GB" sz="4000" i="1" dirty="0" err="1" smtClean="0">
                <a:solidFill>
                  <a:srgbClr val="1F497D"/>
                </a:solidFill>
                <a:latin typeface="Calibri" charset="0"/>
                <a:cs typeface="Calibri" charset="0"/>
              </a:rPr>
              <a:t>français</a:t>
            </a:r>
            <a:r>
              <a:rPr lang="en-GB" sz="4000" i="1" dirty="0" smtClean="0">
                <a:solidFill>
                  <a:srgbClr val="1F497D"/>
                </a:solidFill>
                <a:latin typeface="Calibri" charset="0"/>
                <a:cs typeface="Calibri" charset="0"/>
              </a:rPr>
              <a:t> </a:t>
            </a:r>
            <a:r>
              <a:rPr lang="en-GB" sz="4000" dirty="0" smtClean="0">
                <a:solidFill>
                  <a:srgbClr val="1F497D"/>
                </a:solidFill>
                <a:latin typeface="Calibri" charset="0"/>
                <a:cs typeface="Calibri" charset="0"/>
              </a:rPr>
              <a:t>MOOC</a:t>
            </a:r>
            <a:endParaRPr lang="en-GB" sz="4000" dirty="0">
              <a:solidFill>
                <a:srgbClr val="1F497D"/>
              </a:solidFill>
              <a:latin typeface="Calibri" charset="0"/>
              <a:cs typeface="Calibri" charset="0"/>
            </a:endParaRPr>
          </a:p>
        </p:txBody>
      </p:sp>
      <p:sp>
        <p:nvSpPr>
          <p:cNvPr id="28674" name="Content Placeholder 2"/>
          <p:cNvSpPr>
            <a:spLocks noGrp="1"/>
          </p:cNvSpPr>
          <p:nvPr>
            <p:ph idx="1"/>
          </p:nvPr>
        </p:nvSpPr>
        <p:spPr>
          <a:xfrm>
            <a:off x="333475" y="3708623"/>
            <a:ext cx="9410700" cy="4561439"/>
          </a:xfrm>
        </p:spPr>
        <p:txBody>
          <a:bodyPr/>
          <a:lstStyle/>
          <a:p>
            <a:pPr eaLnBrk="1" hangingPunct="1">
              <a:buClr>
                <a:schemeClr val="accent1"/>
              </a:buClr>
            </a:pPr>
            <a:endParaRPr lang="en-GB" dirty="0">
              <a:latin typeface="Calibri" charset="0"/>
              <a:cs typeface="Calibri" charset="0"/>
            </a:endParaRPr>
          </a:p>
          <a:p>
            <a:pPr eaLnBrk="1" hangingPunct="1">
              <a:buClr>
                <a:schemeClr val="accent1"/>
              </a:buClr>
            </a:pPr>
            <a:r>
              <a:rPr lang="en-GB" dirty="0" smtClean="0">
                <a:latin typeface="Calibri" charset="0"/>
                <a:cs typeface="Calibri" charset="0"/>
              </a:rPr>
              <a:t>The first ever French-as-a-foreign-language teaching MOOC (</a:t>
            </a:r>
            <a:r>
              <a:rPr lang="fr-FR" dirty="0" err="1" smtClean="0">
                <a:latin typeface="Calibri" charset="0"/>
                <a:cs typeface="Calibri" charset="0"/>
              </a:rPr>
              <a:t>Vaufrey</a:t>
            </a:r>
            <a:r>
              <a:rPr lang="fr-FR" dirty="0" smtClean="0">
                <a:latin typeface="Calibri" charset="0"/>
                <a:cs typeface="Calibri" charset="0"/>
              </a:rPr>
              <a:t>, 2013)</a:t>
            </a:r>
            <a:endParaRPr lang="en-GB" dirty="0" smtClean="0">
              <a:latin typeface="Calibri" charset="0"/>
              <a:cs typeface="Calibri" charset="0"/>
            </a:endParaRPr>
          </a:p>
          <a:p>
            <a:pPr eaLnBrk="1" hangingPunct="1">
              <a:buClr>
                <a:schemeClr val="accent1"/>
              </a:buClr>
            </a:pPr>
            <a:r>
              <a:rPr lang="en-GB" dirty="0" smtClean="0">
                <a:latin typeface="Calibri" charset="0"/>
                <a:cs typeface="Calibri" charset="0"/>
              </a:rPr>
              <a:t>4 </a:t>
            </a:r>
            <a:r>
              <a:rPr lang="en-GB" i="1" dirty="0" err="1" smtClean="0">
                <a:latin typeface="Calibri" charset="0"/>
                <a:cs typeface="Calibri" charset="0"/>
              </a:rPr>
              <a:t>Instituts</a:t>
            </a:r>
            <a:r>
              <a:rPr lang="en-GB" i="1" dirty="0" smtClean="0">
                <a:latin typeface="Calibri" charset="0"/>
                <a:cs typeface="Calibri" charset="0"/>
              </a:rPr>
              <a:t> </a:t>
            </a:r>
            <a:r>
              <a:rPr lang="en-GB" i="1" dirty="0" err="1" smtClean="0">
                <a:latin typeface="Calibri" charset="0"/>
                <a:cs typeface="Calibri" charset="0"/>
              </a:rPr>
              <a:t>Français</a:t>
            </a:r>
            <a:r>
              <a:rPr lang="en-GB" i="1" dirty="0" smtClean="0">
                <a:latin typeface="Calibri" charset="0"/>
                <a:cs typeface="Calibri" charset="0"/>
              </a:rPr>
              <a:t> </a:t>
            </a:r>
            <a:r>
              <a:rPr lang="en-GB" dirty="0" smtClean="0">
                <a:latin typeface="Calibri" charset="0"/>
                <a:cs typeface="Calibri" charset="0"/>
              </a:rPr>
              <a:t>and The Open University</a:t>
            </a:r>
          </a:p>
          <a:p>
            <a:pPr eaLnBrk="1" hangingPunct="1">
              <a:buClr>
                <a:schemeClr val="accent1"/>
              </a:buClr>
            </a:pPr>
            <a:r>
              <a:rPr lang="en-GB" dirty="0" smtClean="0">
                <a:latin typeface="Calibri" charset="0"/>
                <a:cs typeface="Calibri" charset="0"/>
              </a:rPr>
              <a:t>15 January to 15 March 2014</a:t>
            </a:r>
          </a:p>
          <a:p>
            <a:pPr eaLnBrk="1" hangingPunct="1">
              <a:buClr>
                <a:schemeClr val="accent1"/>
              </a:buClr>
            </a:pPr>
            <a:r>
              <a:rPr lang="en-GB" dirty="0" smtClean="0">
                <a:latin typeface="Calibri" charset="0"/>
                <a:cs typeface="Calibri" charset="0"/>
              </a:rPr>
              <a:t>Focus on French for employability</a:t>
            </a:r>
          </a:p>
          <a:p>
            <a:pPr eaLnBrk="1" hangingPunct="1">
              <a:buClr>
                <a:schemeClr val="accent1"/>
              </a:buClr>
            </a:pPr>
            <a:r>
              <a:rPr lang="en-GB" dirty="0" smtClean="0">
                <a:latin typeface="Calibri" charset="0"/>
                <a:cs typeface="Calibri" charset="0"/>
              </a:rPr>
              <a:t>Pitched at CEFR level B1</a:t>
            </a:r>
          </a:p>
          <a:p>
            <a:pPr eaLnBrk="1" hangingPunct="1">
              <a:buClr>
                <a:schemeClr val="accent1"/>
              </a:buClr>
            </a:pPr>
            <a:endParaRPr lang="en-GB" dirty="0">
              <a:latin typeface="Calibri" charset="0"/>
              <a:cs typeface="Calibri" charset="0"/>
            </a:endParaRPr>
          </a:p>
          <a:p>
            <a:pPr eaLnBrk="1" hangingPunct="1">
              <a:buClr>
                <a:schemeClr val="accent1"/>
              </a:buClr>
            </a:pPr>
            <a:endParaRPr lang="en-GB" dirty="0">
              <a:latin typeface="Calibri" charset="0"/>
              <a:cs typeface="Calibri" charset="0"/>
            </a:endParaRPr>
          </a:p>
        </p:txBody>
      </p:sp>
      <p:pic>
        <p:nvPicPr>
          <p:cNvPr id="2" name="Picture 1" descr="Screen Shot 2014-06-25 at 16.35.33.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3475" y="1620391"/>
            <a:ext cx="9486900" cy="1066800"/>
          </a:xfrm>
          <a:prstGeom prst="rect">
            <a:avLst/>
          </a:prstGeom>
        </p:spPr>
      </p:pic>
      <p:pic>
        <p:nvPicPr>
          <p:cNvPr id="3" name="Picture 2" descr="Screen Shot 2014-05-22 at 11.23.46.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4625" y="2700511"/>
            <a:ext cx="8864600" cy="1244600"/>
          </a:xfrm>
          <a:prstGeom prst="rect">
            <a:avLst/>
          </a:prstGeom>
        </p:spPr>
      </p:pic>
    </p:spTree>
    <p:extLst>
      <p:ext uri="{BB962C8B-B14F-4D97-AF65-F5344CB8AC3E}">
        <p14:creationId xmlns:p14="http://schemas.microsoft.com/office/powerpoint/2010/main" val="790071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Principles</a:t>
            </a:r>
            <a:endParaRPr lang="en-GB" sz="4000" dirty="0">
              <a:solidFill>
                <a:srgbClr val="1F497D"/>
              </a:solidFill>
              <a:latin typeface="Calibri" charset="0"/>
              <a:cs typeface="Calibri" charset="0"/>
            </a:endParaRPr>
          </a:p>
        </p:txBody>
      </p:sp>
      <p:sp>
        <p:nvSpPr>
          <p:cNvPr id="28674" name="Content Placeholder 2"/>
          <p:cNvSpPr>
            <a:spLocks noGrp="1"/>
          </p:cNvSpPr>
          <p:nvPr>
            <p:ph idx="1"/>
          </p:nvPr>
        </p:nvSpPr>
        <p:spPr>
          <a:xfrm>
            <a:off x="395288" y="2733675"/>
            <a:ext cx="9410700" cy="5681746"/>
          </a:xfrm>
        </p:spPr>
        <p:txBody>
          <a:bodyPr/>
          <a:lstStyle/>
          <a:p>
            <a:pPr eaLnBrk="1" hangingPunct="1">
              <a:buClr>
                <a:schemeClr val="accent1"/>
              </a:buClr>
            </a:pPr>
            <a:r>
              <a:rPr lang="en-GB" dirty="0" smtClean="0">
                <a:latin typeface="Calibri" charset="0"/>
                <a:cs typeface="Calibri" charset="0"/>
              </a:rPr>
              <a:t>Cormier (2010): ‘</a:t>
            </a:r>
            <a:r>
              <a:rPr lang="en-GB" dirty="0">
                <a:latin typeface="Calibri" charset="0"/>
                <a:cs typeface="Calibri" charset="0"/>
              </a:rPr>
              <a:t>A MOOC is a course […]. It has facilitators, course materials, it has a start and an end date, it has participants […] It is, maybe most importantly, an event, around which people who care about a topic can get together and work and talk about it in a structured way.’</a:t>
            </a:r>
          </a:p>
          <a:p>
            <a:pPr marL="695325" lvl="2" indent="0" eaLnBrk="1" hangingPunct="1">
              <a:buClr>
                <a:schemeClr val="accent1"/>
              </a:buClr>
              <a:buNone/>
            </a:pPr>
            <a:r>
              <a:rPr lang="en-GB" dirty="0" smtClean="0">
                <a:latin typeface="Calibri" charset="0"/>
                <a:cs typeface="Calibri" charset="0"/>
                <a:sym typeface="Wingdings"/>
              </a:rPr>
              <a:t> tools selected to fit </a:t>
            </a:r>
            <a:r>
              <a:rPr lang="en-GB" b="1" dirty="0" smtClean="0">
                <a:latin typeface="Calibri" charset="0"/>
                <a:cs typeface="Calibri" charset="0"/>
                <a:sym typeface="Wingdings"/>
              </a:rPr>
              <a:t>constructivist</a:t>
            </a:r>
            <a:r>
              <a:rPr lang="en-GB" dirty="0" smtClean="0">
                <a:latin typeface="Calibri" charset="0"/>
                <a:cs typeface="Calibri" charset="0"/>
                <a:sym typeface="Wingdings"/>
              </a:rPr>
              <a:t> principles (esp. 	forums and teleconferencing)</a:t>
            </a:r>
            <a:endParaRPr lang="en-GB" dirty="0" smtClean="0">
              <a:latin typeface="Calibri" charset="0"/>
              <a:cs typeface="Calibri" charset="0"/>
            </a:endParaRPr>
          </a:p>
          <a:p>
            <a:pPr eaLnBrk="1" hangingPunct="1">
              <a:buClr>
                <a:schemeClr val="accent1"/>
              </a:buClr>
            </a:pPr>
            <a:r>
              <a:rPr lang="en-GB" dirty="0" smtClean="0">
                <a:latin typeface="Calibri" charset="0"/>
                <a:cs typeface="Calibri" charset="0"/>
              </a:rPr>
              <a:t>Also a </a:t>
            </a:r>
            <a:r>
              <a:rPr lang="en-GB" b="1" dirty="0" smtClean="0">
                <a:latin typeface="Calibri" charset="0"/>
                <a:cs typeface="Calibri" charset="0"/>
              </a:rPr>
              <a:t>task-based </a:t>
            </a:r>
            <a:r>
              <a:rPr lang="en-GB" dirty="0" smtClean="0">
                <a:latin typeface="Calibri" charset="0"/>
                <a:cs typeface="Calibri" charset="0"/>
              </a:rPr>
              <a:t>MOOC (Lane, 2012), where ‘community is crucial […] but it is a secondary goal’.</a:t>
            </a:r>
          </a:p>
          <a:p>
            <a:pPr marL="695325" lvl="2" indent="0" eaLnBrk="1" hangingPunct="1">
              <a:buClr>
                <a:schemeClr val="accent1"/>
              </a:buClr>
              <a:buNone/>
            </a:pPr>
            <a:r>
              <a:rPr lang="en-GB" dirty="0" smtClean="0">
                <a:latin typeface="Calibri" charset="0"/>
                <a:cs typeface="Calibri" charset="0"/>
                <a:sym typeface="Wingdings"/>
              </a:rPr>
              <a:t> a level of </a:t>
            </a:r>
            <a:r>
              <a:rPr lang="en-GB" dirty="0" err="1" smtClean="0">
                <a:latin typeface="Calibri" charset="0"/>
                <a:cs typeface="Calibri" charset="0"/>
                <a:sym typeface="Wingdings"/>
              </a:rPr>
              <a:t>instructivism</a:t>
            </a:r>
            <a:endParaRPr lang="en-GB" dirty="0">
              <a:latin typeface="Calibri" charset="0"/>
              <a:cs typeface="Calibri" charset="0"/>
            </a:endParaRPr>
          </a:p>
          <a:p>
            <a:pPr eaLnBrk="1" hangingPunct="1">
              <a:buClr>
                <a:schemeClr val="accent1"/>
              </a:buClr>
            </a:pPr>
            <a:endParaRPr lang="en-GB" dirty="0" smtClean="0">
              <a:latin typeface="Calibri" charset="0"/>
              <a:cs typeface="Calibri" charset="0"/>
            </a:endParaRPr>
          </a:p>
          <a:p>
            <a:pPr eaLnBrk="1" hangingPunct="1">
              <a:buClr>
                <a:schemeClr val="accent1"/>
              </a:buClr>
            </a:pPr>
            <a:r>
              <a:rPr lang="en-GB" dirty="0" err="1" smtClean="0">
                <a:solidFill>
                  <a:srgbClr val="FF0000"/>
                </a:solidFill>
                <a:latin typeface="Calibri" charset="0"/>
                <a:cs typeface="Calibri" charset="0"/>
              </a:rPr>
              <a:t>Voir</a:t>
            </a:r>
            <a:r>
              <a:rPr lang="en-GB" dirty="0" smtClean="0">
                <a:solidFill>
                  <a:srgbClr val="FF0000"/>
                </a:solidFill>
                <a:latin typeface="Calibri" charset="0"/>
                <a:cs typeface="Calibri" charset="0"/>
              </a:rPr>
              <a:t> les 4 </a:t>
            </a:r>
            <a:r>
              <a:rPr lang="en-GB" dirty="0" err="1" smtClean="0">
                <a:solidFill>
                  <a:srgbClr val="FF0000"/>
                </a:solidFill>
                <a:latin typeface="Calibri" charset="0"/>
                <a:cs typeface="Calibri" charset="0"/>
              </a:rPr>
              <a:t>principes</a:t>
            </a:r>
            <a:r>
              <a:rPr lang="en-GB" dirty="0" smtClean="0">
                <a:solidFill>
                  <a:srgbClr val="FF0000"/>
                </a:solidFill>
                <a:latin typeface="Calibri" charset="0"/>
                <a:cs typeface="Calibri" charset="0"/>
              </a:rPr>
              <a:t>, </a:t>
            </a:r>
            <a:r>
              <a:rPr lang="en-GB" dirty="0" err="1" smtClean="0">
                <a:solidFill>
                  <a:srgbClr val="FF0000"/>
                </a:solidFill>
                <a:latin typeface="Calibri" charset="0"/>
                <a:cs typeface="Calibri" charset="0"/>
              </a:rPr>
              <a:t>voir</a:t>
            </a:r>
            <a:r>
              <a:rPr lang="en-GB" dirty="0" smtClean="0">
                <a:solidFill>
                  <a:srgbClr val="FF0000"/>
                </a:solidFill>
                <a:latin typeface="Calibri" charset="0"/>
                <a:cs typeface="Calibri" charset="0"/>
              </a:rPr>
              <a:t> </a:t>
            </a:r>
            <a:r>
              <a:rPr lang="en-GB" dirty="0" err="1" smtClean="0">
                <a:solidFill>
                  <a:srgbClr val="FF0000"/>
                </a:solidFill>
                <a:latin typeface="Calibri" charset="0"/>
                <a:cs typeface="Calibri" charset="0"/>
              </a:rPr>
              <a:t>Mirjam</a:t>
            </a:r>
            <a:r>
              <a:rPr lang="en-GB" dirty="0" smtClean="0">
                <a:solidFill>
                  <a:srgbClr val="FF0000"/>
                </a:solidFill>
                <a:latin typeface="Calibri" charset="0"/>
                <a:cs typeface="Calibri" charset="0"/>
              </a:rPr>
              <a:t> </a:t>
            </a:r>
            <a:r>
              <a:rPr lang="en-GB" dirty="0" err="1" smtClean="0">
                <a:solidFill>
                  <a:srgbClr val="FF0000"/>
                </a:solidFill>
                <a:latin typeface="Calibri" charset="0"/>
                <a:cs typeface="Calibri" charset="0"/>
              </a:rPr>
              <a:t>xmooc</a:t>
            </a:r>
            <a:r>
              <a:rPr lang="en-GB" dirty="0" smtClean="0">
                <a:solidFill>
                  <a:srgbClr val="FF0000"/>
                </a:solidFill>
                <a:latin typeface="Calibri" charset="0"/>
                <a:cs typeface="Calibri" charset="0"/>
              </a:rPr>
              <a:t>??</a:t>
            </a:r>
            <a:endParaRPr lang="en-GB" dirty="0">
              <a:solidFill>
                <a:srgbClr val="FF0000"/>
              </a:solidFill>
              <a:latin typeface="Calibri" charset="0"/>
              <a:cs typeface="Calibri" charset="0"/>
            </a:endParaRPr>
          </a:p>
        </p:txBody>
      </p:sp>
      <p:pic>
        <p:nvPicPr>
          <p:cNvPr id="2" name="Picture 1" descr="Screen Shot 2014-07-08 at 10.49.4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41987" y="396255"/>
            <a:ext cx="4002906" cy="219231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9118451" y="2124447"/>
            <a:ext cx="1224136" cy="523220"/>
          </a:xfrm>
          <a:prstGeom prst="rect">
            <a:avLst/>
          </a:prstGeom>
          <a:noFill/>
        </p:spPr>
        <p:txBody>
          <a:bodyPr wrap="square" rtlCol="0">
            <a:spAutoFit/>
          </a:bodyPr>
          <a:lstStyle/>
          <a:p>
            <a:r>
              <a:rPr lang="en-US" sz="1400" dirty="0" smtClean="0">
                <a:solidFill>
                  <a:schemeClr val="tx2"/>
                </a:solidFill>
                <a:latin typeface="Calibri"/>
                <a:cs typeface="Calibri"/>
              </a:rPr>
              <a:t>Cormier (2010)</a:t>
            </a:r>
            <a:endParaRPr lang="en-US" sz="1400" dirty="0">
              <a:solidFill>
                <a:schemeClr val="tx2"/>
              </a:solidFill>
              <a:latin typeface="Calibri"/>
              <a:cs typeface="Calibri"/>
            </a:endParaRPr>
          </a:p>
        </p:txBody>
      </p:sp>
    </p:spTree>
    <p:extLst>
      <p:ext uri="{BB962C8B-B14F-4D97-AF65-F5344CB8AC3E}">
        <p14:creationId xmlns:p14="http://schemas.microsoft.com/office/powerpoint/2010/main" val="405501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Users (15 Nov to 15 March)</a:t>
            </a:r>
            <a:endParaRPr lang="en-GB" sz="4000" dirty="0">
              <a:solidFill>
                <a:srgbClr val="1F497D"/>
              </a:solidFill>
              <a:latin typeface="Calibri" charset="0"/>
              <a:cs typeface="Calibri" charset="0"/>
            </a:endParaRPr>
          </a:p>
        </p:txBody>
      </p:sp>
      <p:pic>
        <p:nvPicPr>
          <p:cNvPr id="3" name="Picture 2" descr="Screen Shot 2014-06-25 at 16.01.5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974" y="1116335"/>
            <a:ext cx="10375900" cy="2387600"/>
          </a:xfrm>
          <a:prstGeom prst="rect">
            <a:avLst/>
          </a:prstGeom>
        </p:spPr>
      </p:pic>
      <p:sp>
        <p:nvSpPr>
          <p:cNvPr id="6" name="Content Placeholder 2"/>
          <p:cNvSpPr>
            <a:spLocks noGrp="1"/>
          </p:cNvSpPr>
          <p:nvPr>
            <p:ph idx="1"/>
          </p:nvPr>
        </p:nvSpPr>
        <p:spPr>
          <a:xfrm>
            <a:off x="405483" y="3492599"/>
            <a:ext cx="9410700" cy="4561439"/>
          </a:xfrm>
        </p:spPr>
        <p:txBody>
          <a:bodyPr/>
          <a:lstStyle/>
          <a:p>
            <a:pPr eaLnBrk="1" hangingPunct="1">
              <a:buClr>
                <a:schemeClr val="accent1"/>
              </a:buClr>
            </a:pPr>
            <a:r>
              <a:rPr lang="en-GB" dirty="0" smtClean="0">
                <a:latin typeface="Calibri" charset="0"/>
                <a:cs typeface="Calibri" charset="0"/>
              </a:rPr>
              <a:t>About 1,200 officially registered students by 15 January</a:t>
            </a:r>
          </a:p>
          <a:p>
            <a:pPr eaLnBrk="1" hangingPunct="1">
              <a:buClr>
                <a:schemeClr val="accent1"/>
              </a:buClr>
            </a:pPr>
            <a:r>
              <a:rPr lang="en-GB" dirty="0" smtClean="0">
                <a:latin typeface="Calibri" charset="0"/>
                <a:cs typeface="Calibri" charset="0"/>
              </a:rPr>
              <a:t>102 students requested a completion certificate</a:t>
            </a:r>
          </a:p>
          <a:p>
            <a:pPr eaLnBrk="1" hangingPunct="1">
              <a:buClr>
                <a:schemeClr val="accent1"/>
              </a:buClr>
            </a:pPr>
            <a:r>
              <a:rPr lang="en-GB" dirty="0" smtClean="0">
                <a:latin typeface="Calibri" charset="0"/>
                <a:cs typeface="Calibri" charset="0"/>
              </a:rPr>
              <a:t>12,543 unique website users over 4 months</a:t>
            </a:r>
          </a:p>
          <a:p>
            <a:pPr eaLnBrk="1" hangingPunct="1">
              <a:buClr>
                <a:schemeClr val="accent1"/>
              </a:buClr>
            </a:pPr>
            <a:r>
              <a:rPr lang="en-GB" dirty="0" smtClean="0">
                <a:latin typeface="Calibri" charset="0"/>
                <a:cs typeface="Calibri" charset="0"/>
              </a:rPr>
              <a:t>Average of 156 users / 192 sessions per day</a:t>
            </a:r>
          </a:p>
          <a:p>
            <a:pPr eaLnBrk="1" hangingPunct="1">
              <a:buClr>
                <a:schemeClr val="accent1"/>
              </a:buClr>
            </a:pPr>
            <a:r>
              <a:rPr lang="en-GB" dirty="0" smtClean="0">
                <a:latin typeface="Calibri" charset="0"/>
                <a:cs typeface="Calibri" charset="0"/>
              </a:rPr>
              <a:t>23,265 sessions </a:t>
            </a:r>
          </a:p>
          <a:p>
            <a:pPr eaLnBrk="1" hangingPunct="1">
              <a:buClr>
                <a:schemeClr val="accent1"/>
              </a:buClr>
            </a:pPr>
            <a:r>
              <a:rPr lang="en-GB" dirty="0" smtClean="0">
                <a:latin typeface="Calibri" charset="0"/>
                <a:cs typeface="Calibri" charset="0"/>
              </a:rPr>
              <a:t>50% of new visitors did not go past the first page (bounce rate)</a:t>
            </a:r>
          </a:p>
          <a:p>
            <a:pPr eaLnBrk="1" hangingPunct="1">
              <a:buClr>
                <a:schemeClr val="accent1"/>
              </a:buClr>
            </a:pPr>
            <a:r>
              <a:rPr lang="en-GB" dirty="0" smtClean="0">
                <a:latin typeface="Calibri" charset="0"/>
                <a:cs typeface="Calibri" charset="0"/>
              </a:rPr>
              <a:t>On average: </a:t>
            </a:r>
            <a:r>
              <a:rPr lang="en-GB" dirty="0">
                <a:latin typeface="Calibri" charset="0"/>
                <a:cs typeface="Calibri" charset="0"/>
              </a:rPr>
              <a:t>3</a:t>
            </a:r>
            <a:r>
              <a:rPr lang="en-GB" dirty="0" smtClean="0">
                <a:latin typeface="Calibri" charset="0"/>
                <a:cs typeface="Calibri" charset="0"/>
              </a:rPr>
              <a:t> page views per session</a:t>
            </a:r>
            <a:endParaRPr lang="en-GB" dirty="0">
              <a:latin typeface="Calibri" charset="0"/>
              <a:cs typeface="Calibri" charset="0"/>
            </a:endParaRPr>
          </a:p>
          <a:p>
            <a:pPr eaLnBrk="1" hangingPunct="1">
              <a:buClr>
                <a:schemeClr val="accent1"/>
              </a:buClr>
            </a:pPr>
            <a:endParaRPr lang="en-GB" dirty="0">
              <a:latin typeface="Calibri" charset="0"/>
              <a:cs typeface="Calibri" charset="0"/>
            </a:endParaRPr>
          </a:p>
        </p:txBody>
      </p:sp>
    </p:spTree>
    <p:extLst>
      <p:ext uri="{BB962C8B-B14F-4D97-AF65-F5344CB8AC3E}">
        <p14:creationId xmlns:p14="http://schemas.microsoft.com/office/powerpoint/2010/main" val="1747185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chemeClr val="tx2"/>
                </a:solidFill>
                <a:latin typeface="Calibri" charset="0"/>
                <a:cs typeface="Calibri" charset="0"/>
              </a:rPr>
              <a:t>Location of participants</a:t>
            </a:r>
            <a:endParaRPr lang="en-GB" sz="4000" dirty="0">
              <a:solidFill>
                <a:schemeClr val="tx2"/>
              </a:solidFill>
              <a:latin typeface="Calibri" charset="0"/>
              <a:cs typeface="Calibri" charset="0"/>
            </a:endParaRPr>
          </a:p>
        </p:txBody>
      </p:sp>
      <p:pic>
        <p:nvPicPr>
          <p:cNvPr id="4" name="Picture 3" descr="Screen Shot 2014-06-25 at 15.47.2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1467" y="1332359"/>
            <a:ext cx="9978380" cy="6227933"/>
          </a:xfrm>
          <a:prstGeom prst="rect">
            <a:avLst/>
          </a:prstGeom>
        </p:spPr>
      </p:pic>
    </p:spTree>
    <p:extLst>
      <p:ext uri="{BB962C8B-B14F-4D97-AF65-F5344CB8AC3E}">
        <p14:creationId xmlns:p14="http://schemas.microsoft.com/office/powerpoint/2010/main" val="3745777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Location of participants: top 10 countries</a:t>
            </a:r>
            <a:endParaRPr lang="en-GB" sz="4000" dirty="0">
              <a:solidFill>
                <a:srgbClr val="1F497D"/>
              </a:solidFill>
              <a:latin typeface="Calibri" charset="0"/>
              <a:cs typeface="Calibri" charset="0"/>
            </a:endParaRPr>
          </a:p>
        </p:txBody>
      </p:sp>
      <p:graphicFrame>
        <p:nvGraphicFramePr>
          <p:cNvPr id="4" name="Chart 3"/>
          <p:cNvGraphicFramePr>
            <a:graphicFrameLocks/>
          </p:cNvGraphicFramePr>
          <p:nvPr>
            <p:extLst>
              <p:ext uri="{D42A27DB-BD31-4B8C-83A1-F6EECF244321}">
                <p14:modId xmlns:p14="http://schemas.microsoft.com/office/powerpoint/2010/main" val="4012690094"/>
              </p:ext>
            </p:extLst>
          </p:nvPr>
        </p:nvGraphicFramePr>
        <p:xfrm>
          <a:off x="477491" y="1548383"/>
          <a:ext cx="8496944" cy="56537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612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Tools</a:t>
            </a:r>
            <a:endParaRPr lang="en-GB" sz="4000" dirty="0">
              <a:solidFill>
                <a:srgbClr val="1F497D"/>
              </a:solidFill>
              <a:latin typeface="Calibri" charset="0"/>
              <a:cs typeface="Calibri" charset="0"/>
            </a:endParaRPr>
          </a:p>
        </p:txBody>
      </p:sp>
      <p:sp>
        <p:nvSpPr>
          <p:cNvPr id="28674" name="Content Placeholder 2"/>
          <p:cNvSpPr>
            <a:spLocks noGrp="1"/>
          </p:cNvSpPr>
          <p:nvPr>
            <p:ph idx="1"/>
          </p:nvPr>
        </p:nvSpPr>
        <p:spPr>
          <a:xfrm>
            <a:off x="395288" y="2733675"/>
            <a:ext cx="9410700" cy="5078504"/>
          </a:xfrm>
        </p:spPr>
        <p:txBody>
          <a:bodyPr/>
          <a:lstStyle/>
          <a:p>
            <a:pPr eaLnBrk="1" hangingPunct="1">
              <a:buClr>
                <a:schemeClr val="accent1"/>
              </a:buClr>
            </a:pPr>
            <a:r>
              <a:rPr lang="en-GB" dirty="0" smtClean="0">
                <a:latin typeface="Calibri" charset="0"/>
                <a:cs typeface="Calibri" charset="0"/>
              </a:rPr>
              <a:t>Main platform: a </a:t>
            </a:r>
            <a:r>
              <a:rPr lang="en-GB" dirty="0" err="1" smtClean="0">
                <a:latin typeface="Calibri" charset="0"/>
                <a:cs typeface="Calibri" charset="0"/>
              </a:rPr>
              <a:t>google</a:t>
            </a:r>
            <a:r>
              <a:rPr lang="en-GB" dirty="0" smtClean="0">
                <a:latin typeface="Calibri" charset="0"/>
                <a:cs typeface="Calibri" charset="0"/>
              </a:rPr>
              <a:t> site</a:t>
            </a:r>
          </a:p>
          <a:p>
            <a:pPr eaLnBrk="1" hangingPunct="1">
              <a:buClr>
                <a:schemeClr val="accent1"/>
              </a:buClr>
            </a:pPr>
            <a:r>
              <a:rPr lang="en-GB" dirty="0" smtClean="0">
                <a:latin typeface="Calibri" charset="0"/>
                <a:cs typeface="Calibri" charset="0"/>
              </a:rPr>
              <a:t>Reference documents: </a:t>
            </a:r>
            <a:r>
              <a:rPr lang="en-GB" dirty="0" err="1">
                <a:latin typeface="Calibri" charset="0"/>
                <a:cs typeface="Calibri" charset="0"/>
              </a:rPr>
              <a:t>g</a:t>
            </a:r>
            <a:r>
              <a:rPr lang="en-GB" dirty="0" err="1" smtClean="0">
                <a:latin typeface="Calibri" charset="0"/>
                <a:cs typeface="Calibri" charset="0"/>
              </a:rPr>
              <a:t>oogle</a:t>
            </a:r>
            <a:r>
              <a:rPr lang="en-GB" dirty="0" smtClean="0">
                <a:latin typeface="Calibri" charset="0"/>
                <a:cs typeface="Calibri" charset="0"/>
              </a:rPr>
              <a:t> docs / </a:t>
            </a:r>
            <a:r>
              <a:rPr lang="en-GB" dirty="0" err="1" smtClean="0">
                <a:latin typeface="Calibri" charset="0"/>
                <a:cs typeface="Calibri" charset="0"/>
              </a:rPr>
              <a:t>google</a:t>
            </a:r>
            <a:r>
              <a:rPr lang="en-GB" dirty="0" smtClean="0">
                <a:latin typeface="Calibri" charset="0"/>
                <a:cs typeface="Calibri" charset="0"/>
              </a:rPr>
              <a:t> drive</a:t>
            </a:r>
          </a:p>
          <a:p>
            <a:pPr eaLnBrk="1" hangingPunct="1">
              <a:buClr>
                <a:schemeClr val="accent1"/>
              </a:buClr>
            </a:pPr>
            <a:r>
              <a:rPr lang="en-GB" dirty="0" smtClean="0">
                <a:latin typeface="Calibri" charset="0"/>
                <a:cs typeface="Calibri" charset="0"/>
              </a:rPr>
              <a:t>Questionnaires: </a:t>
            </a:r>
            <a:r>
              <a:rPr lang="en-GB" dirty="0" err="1" smtClean="0">
                <a:latin typeface="Calibri" charset="0"/>
                <a:cs typeface="Calibri" charset="0"/>
              </a:rPr>
              <a:t>google</a:t>
            </a:r>
            <a:r>
              <a:rPr lang="en-GB" dirty="0" smtClean="0">
                <a:latin typeface="Calibri" charset="0"/>
                <a:cs typeface="Calibri" charset="0"/>
              </a:rPr>
              <a:t> surveys</a:t>
            </a:r>
          </a:p>
          <a:p>
            <a:pPr eaLnBrk="1" hangingPunct="1">
              <a:buClr>
                <a:schemeClr val="accent1"/>
              </a:buClr>
            </a:pPr>
            <a:r>
              <a:rPr lang="en-GB" b="1" dirty="0" smtClean="0">
                <a:latin typeface="Calibri" charset="0"/>
                <a:cs typeface="Calibri" charset="0"/>
              </a:rPr>
              <a:t>Synchronous events: Blackboard Collaborate</a:t>
            </a:r>
            <a:r>
              <a:rPr lang="en-GB" dirty="0" smtClean="0">
                <a:latin typeface="Calibri" charset="0"/>
                <a:cs typeface="Calibri" charset="0"/>
              </a:rPr>
              <a:t> (recordings posted on </a:t>
            </a:r>
            <a:r>
              <a:rPr lang="en-GB" dirty="0" err="1" smtClean="0">
                <a:latin typeface="Calibri" charset="0"/>
                <a:cs typeface="Calibri" charset="0"/>
              </a:rPr>
              <a:t>vimeo</a:t>
            </a:r>
            <a:r>
              <a:rPr lang="en-GB" dirty="0" smtClean="0">
                <a:latin typeface="Calibri" charset="0"/>
                <a:cs typeface="Calibri" charset="0"/>
              </a:rPr>
              <a:t>)</a:t>
            </a:r>
          </a:p>
          <a:p>
            <a:pPr eaLnBrk="1" hangingPunct="1">
              <a:buClr>
                <a:schemeClr val="accent1"/>
              </a:buClr>
            </a:pPr>
            <a:r>
              <a:rPr lang="en-GB" dirty="0" smtClean="0">
                <a:latin typeface="Calibri" charset="0"/>
                <a:cs typeface="Calibri" charset="0"/>
              </a:rPr>
              <a:t>Asynchronous forum discussions: </a:t>
            </a:r>
            <a:r>
              <a:rPr lang="en-GB" dirty="0" err="1" smtClean="0">
                <a:latin typeface="Calibri" charset="0"/>
                <a:cs typeface="Calibri" charset="0"/>
              </a:rPr>
              <a:t>weebly</a:t>
            </a:r>
            <a:endParaRPr lang="en-GB" dirty="0" smtClean="0">
              <a:latin typeface="Calibri" charset="0"/>
              <a:cs typeface="Calibri" charset="0"/>
            </a:endParaRPr>
          </a:p>
          <a:p>
            <a:pPr eaLnBrk="1" hangingPunct="1">
              <a:buClr>
                <a:schemeClr val="accent1"/>
              </a:buClr>
            </a:pPr>
            <a:r>
              <a:rPr lang="en-GB" dirty="0" smtClean="0">
                <a:latin typeface="Calibri" charset="0"/>
                <a:cs typeface="Calibri" charset="0"/>
              </a:rPr>
              <a:t>Audio podcasts: </a:t>
            </a:r>
            <a:r>
              <a:rPr lang="en-GB" dirty="0" err="1" smtClean="0">
                <a:latin typeface="Calibri" charset="0"/>
                <a:cs typeface="Calibri" charset="0"/>
              </a:rPr>
              <a:t>soundcloud</a:t>
            </a:r>
            <a:endParaRPr lang="en-GB" dirty="0">
              <a:latin typeface="Calibri" charset="0"/>
              <a:cs typeface="Calibri" charset="0"/>
            </a:endParaRPr>
          </a:p>
          <a:p>
            <a:pPr eaLnBrk="1" hangingPunct="1">
              <a:buClr>
                <a:schemeClr val="accent1"/>
              </a:buClr>
            </a:pPr>
            <a:r>
              <a:rPr lang="en-GB" dirty="0" smtClean="0">
                <a:latin typeface="Calibri" charset="0"/>
                <a:cs typeface="Calibri" charset="0"/>
              </a:rPr>
              <a:t>Social networking (promotion): </a:t>
            </a:r>
            <a:r>
              <a:rPr lang="en-GB" dirty="0" err="1" smtClean="0">
                <a:latin typeface="Calibri" charset="0"/>
                <a:cs typeface="Calibri" charset="0"/>
              </a:rPr>
              <a:t>facebook</a:t>
            </a:r>
            <a:r>
              <a:rPr lang="en-GB" dirty="0" smtClean="0">
                <a:latin typeface="Calibri" charset="0"/>
                <a:cs typeface="Calibri" charset="0"/>
              </a:rPr>
              <a:t> and twitter</a:t>
            </a:r>
          </a:p>
          <a:p>
            <a:pPr eaLnBrk="1" hangingPunct="1">
              <a:buClr>
                <a:schemeClr val="accent1"/>
              </a:buClr>
            </a:pPr>
            <a:r>
              <a:rPr lang="en-GB" dirty="0">
                <a:latin typeface="Calibri" charset="0"/>
                <a:cs typeface="Calibri" charset="0"/>
              </a:rPr>
              <a:t>E</a:t>
            </a:r>
            <a:r>
              <a:rPr lang="en-GB" dirty="0" smtClean="0">
                <a:latin typeface="Calibri" charset="0"/>
                <a:cs typeface="Calibri" charset="0"/>
              </a:rPr>
              <a:t>xternal resources (e.g. videos, links to websites)</a:t>
            </a:r>
          </a:p>
          <a:p>
            <a:pPr marL="0" indent="0" eaLnBrk="1" hangingPunct="1">
              <a:buClr>
                <a:schemeClr val="accent1"/>
              </a:buClr>
              <a:buNone/>
            </a:pPr>
            <a:endParaRPr lang="en-GB" dirty="0">
              <a:latin typeface="Calibri" charset="0"/>
              <a:cs typeface="Calibri" charset="0"/>
            </a:endParaRPr>
          </a:p>
        </p:txBody>
      </p:sp>
    </p:spTree>
    <p:extLst>
      <p:ext uri="{BB962C8B-B14F-4D97-AF65-F5344CB8AC3E}">
        <p14:creationId xmlns:p14="http://schemas.microsoft.com/office/powerpoint/2010/main" val="1059832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333475" y="396255"/>
            <a:ext cx="9410700" cy="696912"/>
          </a:xfrm>
        </p:spPr>
        <p:txBody>
          <a:bodyPr/>
          <a:lstStyle/>
          <a:p>
            <a:pPr eaLnBrk="1" hangingPunct="1"/>
            <a:r>
              <a:rPr lang="en-GB" sz="4000" dirty="0" smtClean="0">
                <a:solidFill>
                  <a:srgbClr val="1F497D"/>
                </a:solidFill>
                <a:latin typeface="Calibri" charset="0"/>
                <a:cs typeface="Calibri" charset="0"/>
              </a:rPr>
              <a:t>MOOC structure</a:t>
            </a:r>
            <a:endParaRPr lang="en-GB" sz="4000" dirty="0">
              <a:solidFill>
                <a:srgbClr val="1F497D"/>
              </a:solidFill>
              <a:latin typeface="Calibri" charset="0"/>
              <a:cs typeface="Calibri" charset="0"/>
            </a:endParaRPr>
          </a:p>
        </p:txBody>
      </p:sp>
      <p:sp>
        <p:nvSpPr>
          <p:cNvPr id="28674" name="Content Placeholder 2"/>
          <p:cNvSpPr>
            <a:spLocks noGrp="1"/>
          </p:cNvSpPr>
          <p:nvPr>
            <p:ph idx="1"/>
          </p:nvPr>
        </p:nvSpPr>
        <p:spPr>
          <a:xfrm>
            <a:off x="405483" y="2000326"/>
            <a:ext cx="9410700" cy="4795349"/>
          </a:xfrm>
        </p:spPr>
        <p:txBody>
          <a:bodyPr/>
          <a:lstStyle/>
          <a:p>
            <a:pPr eaLnBrk="1" hangingPunct="1">
              <a:buClr>
                <a:schemeClr val="accent1"/>
              </a:buClr>
            </a:pPr>
            <a:r>
              <a:rPr lang="en-GB" dirty="0" smtClean="0">
                <a:latin typeface="Calibri" charset="0"/>
                <a:cs typeface="Calibri" charset="0"/>
              </a:rPr>
              <a:t>An introduction week</a:t>
            </a:r>
          </a:p>
          <a:p>
            <a:pPr eaLnBrk="1" hangingPunct="1">
              <a:buClr>
                <a:schemeClr val="accent1"/>
              </a:buClr>
            </a:pPr>
            <a:endParaRPr lang="en-GB" dirty="0" smtClean="0">
              <a:latin typeface="Calibri" charset="0"/>
              <a:cs typeface="Calibri" charset="0"/>
            </a:endParaRPr>
          </a:p>
          <a:p>
            <a:pPr eaLnBrk="1" hangingPunct="1">
              <a:buClr>
                <a:schemeClr val="accent1"/>
              </a:buClr>
            </a:pPr>
            <a:r>
              <a:rPr lang="en-GB" dirty="0" smtClean="0">
                <a:latin typeface="Calibri" charset="0"/>
                <a:cs typeface="Calibri" charset="0"/>
              </a:rPr>
              <a:t>5 thematic weeks :</a:t>
            </a:r>
          </a:p>
          <a:p>
            <a:pPr lvl="1" eaLnBrk="1" hangingPunct="1">
              <a:buClr>
                <a:schemeClr val="accent1"/>
              </a:buClr>
            </a:pPr>
            <a:r>
              <a:rPr lang="en-GB" sz="2400" dirty="0" smtClean="0">
                <a:latin typeface="Calibri" charset="0"/>
                <a:cs typeface="Calibri" charset="0"/>
              </a:rPr>
              <a:t>Looking for a job</a:t>
            </a:r>
          </a:p>
          <a:p>
            <a:pPr lvl="1" eaLnBrk="1" hangingPunct="1">
              <a:buClr>
                <a:schemeClr val="accent1"/>
              </a:buClr>
            </a:pPr>
            <a:r>
              <a:rPr lang="en-GB" sz="2400" dirty="0" smtClean="0">
                <a:latin typeface="Calibri" charset="0"/>
                <a:cs typeface="Calibri" charset="0"/>
              </a:rPr>
              <a:t>Preparing a CV</a:t>
            </a:r>
          </a:p>
          <a:p>
            <a:pPr lvl="1" eaLnBrk="1" hangingPunct="1">
              <a:buClr>
                <a:schemeClr val="accent1"/>
              </a:buClr>
            </a:pPr>
            <a:r>
              <a:rPr lang="en-GB" sz="2400" dirty="0" smtClean="0">
                <a:latin typeface="Calibri" charset="0"/>
                <a:cs typeface="Calibri" charset="0"/>
              </a:rPr>
              <a:t>Writing a cover letter</a:t>
            </a:r>
          </a:p>
          <a:p>
            <a:pPr lvl="1" eaLnBrk="1" hangingPunct="1">
              <a:buClr>
                <a:schemeClr val="accent1"/>
              </a:buClr>
            </a:pPr>
            <a:r>
              <a:rPr lang="en-GB" sz="2400" dirty="0" smtClean="0">
                <a:latin typeface="Calibri" charset="0"/>
                <a:cs typeface="Calibri" charset="0"/>
              </a:rPr>
              <a:t>Preparing for a job interview</a:t>
            </a:r>
          </a:p>
          <a:p>
            <a:pPr lvl="1" eaLnBrk="1" hangingPunct="1">
              <a:buClr>
                <a:schemeClr val="accent1"/>
              </a:buClr>
            </a:pPr>
            <a:r>
              <a:rPr lang="en-GB" sz="2400" dirty="0" smtClean="0">
                <a:latin typeface="Calibri" charset="0"/>
                <a:cs typeface="Calibri" charset="0"/>
              </a:rPr>
              <a:t>Working in a multicultural team</a:t>
            </a:r>
          </a:p>
          <a:p>
            <a:pPr eaLnBrk="1" hangingPunct="1">
              <a:buClr>
                <a:schemeClr val="accent1"/>
              </a:buClr>
            </a:pPr>
            <a:endParaRPr lang="en-GB" dirty="0" smtClean="0">
              <a:latin typeface="Calibri" charset="0"/>
              <a:cs typeface="Calibri" charset="0"/>
            </a:endParaRPr>
          </a:p>
          <a:p>
            <a:pPr eaLnBrk="1" hangingPunct="1">
              <a:buClr>
                <a:schemeClr val="accent1"/>
              </a:buClr>
            </a:pPr>
            <a:r>
              <a:rPr lang="en-GB" dirty="0" smtClean="0">
                <a:latin typeface="Calibri" charset="0"/>
                <a:cs typeface="Calibri" charset="0"/>
              </a:rPr>
              <a:t>An evaluation week</a:t>
            </a:r>
            <a:endParaRPr lang="en-GB" dirty="0">
              <a:latin typeface="Calibri" charset="0"/>
              <a:cs typeface="Calibri" charset="0"/>
            </a:endParaRPr>
          </a:p>
        </p:txBody>
      </p:sp>
      <p:pic>
        <p:nvPicPr>
          <p:cNvPr id="2" name="Picture 1" descr="Screen Shot 2014-07-08 at 16.57.33.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58012" y="2174406"/>
            <a:ext cx="5112568" cy="46363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9832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U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U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lnDef>
  </a:objectDefaults>
  <a:extraClrSchemeLst>
    <a:extraClrScheme>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
  <a:themeElements>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lnDef>
  </a:objectDefaults>
  <a:extraClrSchemeLst>
    <a:extraClrScheme>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3">
        <a:dk1>
          <a:srgbClr val="000000"/>
        </a:dk1>
        <a:lt1>
          <a:srgbClr val="92C9EB"/>
        </a:lt1>
        <a:dk2>
          <a:srgbClr val="000000"/>
        </a:dk2>
        <a:lt2>
          <a:srgbClr val="808080"/>
        </a:lt2>
        <a:accent1>
          <a:srgbClr val="BBE0E3"/>
        </a:accent1>
        <a:accent2>
          <a:srgbClr val="333399"/>
        </a:accent2>
        <a:accent3>
          <a:srgbClr val="C7E1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4">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5">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6">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7">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8">
        <a:dk1>
          <a:srgbClr val="000000"/>
        </a:dk1>
        <a:lt1>
          <a:srgbClr val="780032"/>
        </a:lt1>
        <a:dk2>
          <a:srgbClr val="000000"/>
        </a:dk2>
        <a:lt2>
          <a:srgbClr val="808080"/>
        </a:lt2>
        <a:accent1>
          <a:srgbClr val="BBE0E3"/>
        </a:accent1>
        <a:accent2>
          <a:srgbClr val="333399"/>
        </a:accent2>
        <a:accent3>
          <a:srgbClr val="BEAA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9">
        <a:dk1>
          <a:srgbClr val="000000"/>
        </a:dk1>
        <a:lt1>
          <a:srgbClr val="002E63"/>
        </a:lt1>
        <a:dk2>
          <a:srgbClr val="000000"/>
        </a:dk2>
        <a:lt2>
          <a:srgbClr val="808080"/>
        </a:lt2>
        <a:accent1>
          <a:srgbClr val="BBE0E3"/>
        </a:accent1>
        <a:accent2>
          <a:srgbClr val="333399"/>
        </a:accent2>
        <a:accent3>
          <a:srgbClr val="AAADB7"/>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0">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1">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2">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3">
        <a:dk1>
          <a:srgbClr val="000000"/>
        </a:dk1>
        <a:lt1>
          <a:srgbClr val="CFC285"/>
        </a:lt1>
        <a:dk2>
          <a:srgbClr val="000000"/>
        </a:dk2>
        <a:lt2>
          <a:srgbClr val="808080"/>
        </a:lt2>
        <a:accent1>
          <a:srgbClr val="BBE0E3"/>
        </a:accent1>
        <a:accent2>
          <a:srgbClr val="333399"/>
        </a:accent2>
        <a:accent3>
          <a:srgbClr val="E4DDC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5">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OUpowerpoint</Template>
  <TotalTime>17549</TotalTime>
  <Words>1423</Words>
  <Application>Microsoft Office PowerPoint</Application>
  <PresentationFormat>Custom</PresentationFormat>
  <Paragraphs>217</Paragraphs>
  <Slides>26</Slides>
  <Notes>25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OUpowerpoint</vt:lpstr>
      <vt:lpstr>Divider</vt:lpstr>
      <vt:lpstr>Lessons learnt from online synchronous teaching in a language MOOC </vt:lpstr>
      <vt:lpstr>The MOOC Travailler en français</vt:lpstr>
      <vt:lpstr>The Travailler en français MOOC</vt:lpstr>
      <vt:lpstr>Principles</vt:lpstr>
      <vt:lpstr>Users (15 Nov to 15 March)</vt:lpstr>
      <vt:lpstr>Location of participants</vt:lpstr>
      <vt:lpstr>Location of participants: top 10 countries</vt:lpstr>
      <vt:lpstr>Tools</vt:lpstr>
      <vt:lpstr>MOOC structure</vt:lpstr>
      <vt:lpstr>Content</vt:lpstr>
      <vt:lpstr>Detailed content structure: week 1</vt:lpstr>
      <vt:lpstr>The synchronous sessions</vt:lpstr>
      <vt:lpstr>Reflecting on the use of synchronous language sessions</vt:lpstr>
      <vt:lpstr>The language synchronous sessions</vt:lpstr>
      <vt:lpstr>Data</vt:lpstr>
      <vt:lpstr>Research questions</vt:lpstr>
      <vt:lpstr>Blackboard Collaborate tools</vt:lpstr>
      <vt:lpstr>Format of language sessions</vt:lpstr>
      <vt:lpstr>Participation and duration</vt:lpstr>
      <vt:lpstr>Assumptions before the sessions</vt:lpstr>
      <vt:lpstr>Observations following the sessions</vt:lpstr>
      <vt:lpstr>Discussion: successes</vt:lpstr>
      <vt:lpstr>Discussion: issues</vt:lpstr>
      <vt:lpstr>Conclusions</vt:lpstr>
      <vt:lpstr>References</vt:lpstr>
      <vt:lpstr>elodie.vialleton@open.ac.uk  Faculty of Education and Language Studies The Open University Walton Hall Milton Keynes MK7 6AA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Reconsidering authenticity Using spontaneous speech to develop listening skills</dc:title>
  <dc:creator>elodie vialleton</dc:creator>
  <cp:lastModifiedBy>Nash S.</cp:lastModifiedBy>
  <cp:revision>519</cp:revision>
  <dcterms:created xsi:type="dcterms:W3CDTF">2011-09-08T06:03:55Z</dcterms:created>
  <dcterms:modified xsi:type="dcterms:W3CDTF">2014-07-11T15:14:05Z</dcterms:modified>
</cp:coreProperties>
</file>